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8" r:id="rId12"/>
    <p:sldId id="269" r:id="rId13"/>
    <p:sldId id="271" r:id="rId14"/>
    <p:sldId id="272" r:id="rId15"/>
    <p:sldId id="273" r:id="rId16"/>
    <p:sldId id="266" r:id="rId17"/>
    <p:sldId id="267" r:id="rId18"/>
    <p:sldId id="270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2" r:id="rId28"/>
    <p:sldId id="285" r:id="rId29"/>
    <p:sldId id="284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9" autoAdjust="0"/>
    <p:restoredTop sz="95543" autoAdjust="0"/>
  </p:normalViewPr>
  <p:slideViewPr>
    <p:cSldViewPr>
      <p:cViewPr>
        <p:scale>
          <a:sx n="111" d="100"/>
          <a:sy n="111" d="100"/>
        </p:scale>
        <p:origin x="-155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E532F-364D-46DA-A848-F6C531A6E85E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30C9B-626D-4B76-9063-102D5B9C5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1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741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123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421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179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179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179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73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737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73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73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190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433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789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0C9B-626D-4B76-9063-102D5B9C584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95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278B46F-B594-4670-BBD9-B63819B095DB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1E555C0-6F56-4B8B-8753-2AD96E1610D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11960" y="6093296"/>
            <a:ext cx="1800200" cy="536695"/>
          </a:xfrm>
        </p:spPr>
        <p:txBody>
          <a:bodyPr/>
          <a:lstStyle/>
          <a:p>
            <a:r>
              <a:rPr lang="ru-RU" dirty="0" smtClean="0"/>
              <a:t>МИЭТ  2019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548680"/>
            <a:ext cx="7175351" cy="5400600"/>
          </a:xfrm>
          <a:effectLst/>
        </p:spPr>
        <p:txBody>
          <a:bodyPr/>
          <a:lstStyle/>
          <a:p>
            <a:pPr algn="ctr"/>
            <a:r>
              <a:rPr lang="ru-RU" dirty="0" smtClean="0"/>
              <a:t>Конструкторская документация на изделия содержащие печатные платы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63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Чертеж детали «Плата печатная»</a:t>
            </a:r>
            <a:endParaRPr lang="ru-RU" sz="36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0" y="1074747"/>
            <a:ext cx="2915816" cy="2160240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altLang="ru-RU" b="1" dirty="0"/>
              <a:t>ГОСТ 2.123-93 ЕСКД. </a:t>
            </a:r>
            <a:r>
              <a:rPr lang="ru-RU" altLang="ru-RU" sz="1800" b="1" dirty="0"/>
              <a:t>Комплектность конструкторских документов на печатные платы при автоматизированном проектировании</a:t>
            </a:r>
          </a:p>
          <a:p>
            <a:pPr>
              <a:lnSpc>
                <a:spcPct val="90000"/>
              </a:lnSpc>
            </a:pPr>
            <a:endParaRPr lang="ru-RU" altLang="ru-RU" b="1" dirty="0" smtClean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9756" y="4309734"/>
            <a:ext cx="2826060" cy="1368152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b="1" dirty="0" smtClean="0"/>
              <a:t>ГОСТ2.417-91 </a:t>
            </a:r>
            <a:r>
              <a:rPr lang="ru-RU" altLang="ru-RU" b="1" dirty="0"/>
              <a:t>ЕСКД</a:t>
            </a:r>
            <a:r>
              <a:rPr lang="ru-RU" altLang="ru-RU" b="1" dirty="0" smtClean="0"/>
              <a:t>.</a:t>
            </a:r>
          </a:p>
          <a:p>
            <a:pPr marL="45720" indent="0">
              <a:buNone/>
            </a:pPr>
            <a:r>
              <a:rPr lang="ru-RU" altLang="ru-RU" sz="1800" b="1" dirty="0" smtClean="0"/>
              <a:t>Платы </a:t>
            </a:r>
            <a:r>
              <a:rPr lang="ru-RU" altLang="ru-RU" sz="1800" b="1" dirty="0"/>
              <a:t>печатные. Правила </a:t>
            </a:r>
            <a:r>
              <a:rPr lang="ru-RU" altLang="ru-RU" sz="1800" b="1" dirty="0" smtClean="0"/>
              <a:t>  выполнения </a:t>
            </a:r>
            <a:r>
              <a:rPr lang="ru-RU" altLang="ru-RU" sz="1800" b="1" dirty="0"/>
              <a:t>чертежей.</a:t>
            </a:r>
          </a:p>
          <a:p>
            <a:pPr>
              <a:lnSpc>
                <a:spcPct val="90000"/>
              </a:lnSpc>
            </a:pPr>
            <a:endParaRPr lang="ru-RU" altLang="ru-RU" b="1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837167"/>
            <a:ext cx="6143620" cy="26354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861048"/>
            <a:ext cx="6143620" cy="26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Чертеж детали «Плата печатная»</a:t>
            </a:r>
            <a:endParaRPr lang="ru-RU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795363"/>
            <a:ext cx="820891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altLang="ru-RU" b="1" dirty="0" smtClean="0"/>
              <a:t>ГОСТ 2.417-91 ПЛАТЫ ПЕЧАТНЫЕ. Правила выполнения чертежей</a:t>
            </a:r>
            <a:endParaRPr lang="ru-RU" alt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268760"/>
            <a:ext cx="8568952" cy="5576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altLang="ru-RU" b="1" dirty="0" smtClean="0"/>
              <a:t>3. Чертежи односторонней (ОПП), двусторонней (ДПП) и многослойной (МПП) печатных плат должны иметь наименование «</a:t>
            </a:r>
            <a:r>
              <a:rPr lang="ru-RU" altLang="ru-RU" b="1" dirty="0" smtClean="0">
                <a:solidFill>
                  <a:srgbClr val="FF0000"/>
                </a:solidFill>
              </a:rPr>
              <a:t>Плата печатная</a:t>
            </a:r>
            <a:r>
              <a:rPr lang="ru-RU" altLang="ru-RU" b="1" dirty="0" smtClean="0"/>
              <a:t>»</a:t>
            </a:r>
          </a:p>
          <a:p>
            <a:pPr>
              <a:lnSpc>
                <a:spcPct val="90000"/>
              </a:lnSpc>
            </a:pPr>
            <a:r>
              <a:rPr lang="ru-RU" altLang="ru-RU" b="1" dirty="0" smtClean="0"/>
              <a:t>7. На чертеже печатной платы размеры должны быть указаны одним  из следующих способов</a:t>
            </a:r>
            <a:r>
              <a:rPr lang="ru-RU" altLang="ru-RU" b="1" dirty="0" smtClean="0">
                <a:solidFill>
                  <a:srgbClr val="FF0000"/>
                </a:solidFill>
              </a:rPr>
              <a:t>: ГОСТ2.307, Координатная сетка, таблица координат или комбинированный способ.</a:t>
            </a:r>
          </a:p>
          <a:p>
            <a:pPr>
              <a:lnSpc>
                <a:spcPct val="90000"/>
              </a:lnSpc>
            </a:pPr>
            <a:r>
              <a:rPr lang="ru-RU" altLang="ru-RU" b="1" dirty="0" smtClean="0"/>
              <a:t>11. Шаг координатной сетки в прямоугольной системе координат – по ГОСТ 10317</a:t>
            </a:r>
          </a:p>
          <a:p>
            <a:pPr>
              <a:lnSpc>
                <a:spcPct val="90000"/>
              </a:lnSpc>
            </a:pPr>
            <a:r>
              <a:rPr lang="ru-RU" altLang="ru-RU" b="1" dirty="0" smtClean="0"/>
              <a:t>19…Допускается контактные площадки изображать на чертеже условно в виде прямоугольника…</a:t>
            </a:r>
          </a:p>
          <a:p>
            <a:pPr>
              <a:lnSpc>
                <a:spcPct val="90000"/>
              </a:lnSpc>
            </a:pPr>
            <a:r>
              <a:rPr lang="ru-RU" altLang="ru-RU" b="1" dirty="0" smtClean="0"/>
              <a:t>20. Отверстия, близкие по диаметру, изображают окружностью одного диаметра с обязательным указанием условного знака в соответствии с ГОСТ2.307</a:t>
            </a:r>
          </a:p>
          <a:p>
            <a:pPr>
              <a:lnSpc>
                <a:spcPct val="90000"/>
              </a:lnSpc>
            </a:pPr>
            <a:r>
              <a:rPr lang="ru-RU" altLang="ru-RU" b="1" dirty="0" smtClean="0"/>
              <a:t>21. Диаметр отверстия, его условный знак, диаметр контактной площадки, наличие металлизации, количество отверстий  следует объединять в таблицу.</a:t>
            </a:r>
          </a:p>
          <a:p>
            <a:pPr>
              <a:lnSpc>
                <a:spcPct val="90000"/>
              </a:lnSpc>
            </a:pPr>
            <a:r>
              <a:rPr lang="ru-RU" altLang="ru-RU" b="1" dirty="0" smtClean="0"/>
              <a:t>30.При автоматизированном и </a:t>
            </a:r>
            <a:r>
              <a:rPr lang="ru-RU" altLang="ru-RU" b="1" dirty="0" err="1" smtClean="0"/>
              <a:t>полуавтоматизированном</a:t>
            </a:r>
            <a:r>
              <a:rPr lang="ru-RU" altLang="ru-RU" b="1" dirty="0" smtClean="0"/>
              <a:t> методе конструирования допускается чертежи печатных плат выпускать без изображения проводящего рисунка, включая в комплект конструкторской документации документы на носителях данных…</a:t>
            </a:r>
          </a:p>
          <a:p>
            <a:pPr>
              <a:lnSpc>
                <a:spcPct val="90000"/>
              </a:lnSpc>
            </a:pPr>
            <a:r>
              <a:rPr lang="ru-RU" altLang="ru-RU" b="1" dirty="0" smtClean="0"/>
              <a:t>Документы на носителях данных  записывают в спецификацию сборочной единицы</a:t>
            </a:r>
          </a:p>
          <a:p>
            <a:pPr>
              <a:lnSpc>
                <a:spcPct val="90000"/>
              </a:lnSpc>
            </a:pPr>
            <a:endParaRPr lang="ru-RU" alt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30706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6652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Чертеж детали «Плата печатная»</a:t>
            </a:r>
            <a:endParaRPr lang="ru-RU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1021590"/>
            <a:ext cx="820891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altLang="ru-RU" b="1" dirty="0" smtClean="0"/>
              <a:t>ГОСТ 2.417-91 ПЛАТЫ ПЕЧАТНЫЕ. Правила выполнения чертежей</a:t>
            </a:r>
            <a:endParaRPr lang="ru-RU" alt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8149158" cy="43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Чертеж детали «Плата печатная»</a:t>
            </a:r>
            <a:endParaRPr lang="ru-RU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98537" y="944051"/>
            <a:ext cx="820891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altLang="ru-RU" b="1" dirty="0" smtClean="0"/>
              <a:t>ГОСТ 2.123-91 Комплектность конструкторских документов на печатные платы…</a:t>
            </a:r>
          </a:p>
          <a:p>
            <a:pPr>
              <a:lnSpc>
                <a:spcPct val="90000"/>
              </a:lnSpc>
            </a:pPr>
            <a:endParaRPr lang="ru-RU" altLang="ru-RU" b="1" dirty="0"/>
          </a:p>
          <a:p>
            <a:pPr>
              <a:lnSpc>
                <a:spcPct val="90000"/>
              </a:lnSpc>
            </a:pPr>
            <a:endParaRPr lang="ru-RU" altLang="ru-RU" b="1" dirty="0" smtClean="0"/>
          </a:p>
          <a:p>
            <a:pPr>
              <a:lnSpc>
                <a:spcPct val="90000"/>
              </a:lnSpc>
            </a:pPr>
            <a:endParaRPr lang="ru-RU" alt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5678" y="1844824"/>
            <a:ext cx="8568952" cy="5244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altLang="ru-RU" b="1" dirty="0" smtClean="0"/>
              <a:t>4.8. В состав данных, помещаемых на чертеже могут быть включены:</a:t>
            </a:r>
          </a:p>
          <a:p>
            <a:pPr>
              <a:lnSpc>
                <a:spcPct val="90000"/>
              </a:lnSpc>
            </a:pPr>
            <a:endParaRPr lang="ru-RU" altLang="ru-RU" b="1" dirty="0" smtClean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 smtClean="0"/>
              <a:t>Изображение </a:t>
            </a:r>
            <a:r>
              <a:rPr lang="ru-RU" altLang="ru-RU" sz="2000" b="1" dirty="0"/>
              <a:t>печатной платы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/>
              <a:t>Размеры и указания по обработке контура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/>
              <a:t>Указания о материале ПП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/>
              <a:t>Разметка для установки электрических соединителей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/>
              <a:t>Крепежные отверстия для установки ПП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 smtClean="0"/>
              <a:t>Размеры расположения контрольных элементов</a:t>
            </a:r>
            <a:endParaRPr lang="ru-RU" altLang="ru-RU" sz="2000" b="1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/>
              <a:t>Технические требования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/>
              <a:t>Проводящий </a:t>
            </a:r>
            <a:r>
              <a:rPr lang="ru-RU" altLang="ru-RU" sz="2000" b="1" dirty="0" smtClean="0"/>
              <a:t>рисунок </a:t>
            </a:r>
            <a:r>
              <a:rPr lang="ru-RU" altLang="ru-RU" sz="2000" b="1" dirty="0"/>
              <a:t>и </a:t>
            </a:r>
            <a:r>
              <a:rPr lang="ru-RU" altLang="ru-RU" sz="2000" b="1" dirty="0" smtClean="0"/>
              <a:t>отверстия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 smtClean="0"/>
              <a:t>Маркировка </a:t>
            </a:r>
            <a:r>
              <a:rPr lang="ru-RU" altLang="ru-RU" sz="2000" b="1" dirty="0"/>
              <a:t>позиционных обозначений </a:t>
            </a:r>
            <a:r>
              <a:rPr lang="ru-RU" altLang="ru-RU" sz="2000" b="1" dirty="0" err="1"/>
              <a:t>электрорадиоэлементов</a:t>
            </a:r>
            <a:endParaRPr lang="ru-RU" altLang="ru-RU" sz="2000" b="1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/>
              <a:t>Место обозначения печатной платы (заводской номер)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/>
              <a:t>Место обозначения сборочной единицы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/>
              <a:t>Место номера изменения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/>
              <a:t>Номера позиций для многослойных плат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ru-RU" altLang="ru-RU" sz="2000" b="1" dirty="0"/>
              <a:t>Таблица сверловки отверстий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ru-RU" altLang="ru-RU" sz="2000" b="1" dirty="0"/>
          </a:p>
          <a:p>
            <a:pPr>
              <a:lnSpc>
                <a:spcPct val="90000"/>
              </a:lnSpc>
            </a:pPr>
            <a:endParaRPr lang="ru-RU" altLang="ru-RU" b="1" dirty="0" smtClean="0"/>
          </a:p>
          <a:p>
            <a:pPr>
              <a:lnSpc>
                <a:spcPct val="90000"/>
              </a:lnSpc>
            </a:pPr>
            <a:endParaRPr lang="ru-RU" alt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136847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Чертеж детали «Плата печатная»</a:t>
            </a:r>
            <a:endParaRPr lang="ru-RU" sz="3600" dirty="0"/>
          </a:p>
        </p:txBody>
      </p:sp>
      <p:pic>
        <p:nvPicPr>
          <p:cNvPr id="6" name="Picture 4" descr="IMG_1766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96" y="1402375"/>
            <a:ext cx="91440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658612" y="5562333"/>
            <a:ext cx="1321100" cy="1217612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179388" y="836613"/>
            <a:ext cx="504825" cy="720725"/>
          </a:xfrm>
          <a:prstGeom prst="downArrow">
            <a:avLst>
              <a:gd name="adj1" fmla="val 50000"/>
              <a:gd name="adj2" fmla="val 356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459788" y="908050"/>
            <a:ext cx="504825" cy="720725"/>
          </a:xfrm>
          <a:prstGeom prst="downArrow">
            <a:avLst>
              <a:gd name="adj1" fmla="val 50000"/>
              <a:gd name="adj2" fmla="val 356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2149465" y="795745"/>
            <a:ext cx="504825" cy="720725"/>
          </a:xfrm>
          <a:prstGeom prst="downArrow">
            <a:avLst>
              <a:gd name="adj1" fmla="val 50000"/>
              <a:gd name="adj2" fmla="val 35692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6516688" y="908050"/>
            <a:ext cx="504825" cy="720725"/>
          </a:xfrm>
          <a:prstGeom prst="downArrow">
            <a:avLst>
              <a:gd name="adj1" fmla="val 50000"/>
              <a:gd name="adj2" fmla="val 35692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 rot="10800000">
            <a:off x="4211638" y="6105525"/>
            <a:ext cx="504825" cy="642938"/>
          </a:xfrm>
          <a:prstGeom prst="downArrow">
            <a:avLst>
              <a:gd name="adj1" fmla="val 50000"/>
              <a:gd name="adj2" fmla="val 31840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8459788" y="5343367"/>
            <a:ext cx="504825" cy="720725"/>
          </a:xfrm>
          <a:prstGeom prst="downArrow">
            <a:avLst>
              <a:gd name="adj1" fmla="val 50000"/>
              <a:gd name="adj2" fmla="val 356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1692275" y="2852738"/>
            <a:ext cx="504825" cy="720725"/>
          </a:xfrm>
          <a:prstGeom prst="downArrow">
            <a:avLst>
              <a:gd name="adj1" fmla="val 50000"/>
              <a:gd name="adj2" fmla="val 35692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4356100" y="2997200"/>
            <a:ext cx="504825" cy="720725"/>
          </a:xfrm>
          <a:prstGeom prst="downArrow">
            <a:avLst>
              <a:gd name="adj1" fmla="val 50000"/>
              <a:gd name="adj2" fmla="val 356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827088" y="3573463"/>
            <a:ext cx="2303462" cy="1008062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179387" y="5310961"/>
            <a:ext cx="504825" cy="720725"/>
          </a:xfrm>
          <a:prstGeom prst="downArrow">
            <a:avLst>
              <a:gd name="adj1" fmla="val 50000"/>
              <a:gd name="adj2" fmla="val 356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" name="AutoShape 13"/>
          <p:cNvSpPr>
            <a:spLocks noChangeArrowheads="1"/>
          </p:cNvSpPr>
          <p:nvPr/>
        </p:nvSpPr>
        <p:spPr bwMode="auto">
          <a:xfrm rot="2588028">
            <a:off x="1814045" y="5097747"/>
            <a:ext cx="504825" cy="720725"/>
          </a:xfrm>
          <a:prstGeom prst="downArrow">
            <a:avLst>
              <a:gd name="adj1" fmla="val 50000"/>
              <a:gd name="adj2" fmla="val 35692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48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ontent.freelancehunt.com/snippet/dab72/ecb76/103134/Primer-detalnogo-chertezha-pechatnoj-pla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82" y="584718"/>
            <a:ext cx="8559420" cy="609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Чертеж детали «Плата печатная»</a:t>
            </a:r>
            <a:endParaRPr lang="ru-RU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83568" y="1124744"/>
            <a:ext cx="5256584" cy="460851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660232" y="692696"/>
            <a:ext cx="2194826" cy="129614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768244" y="2687504"/>
            <a:ext cx="1944216" cy="222668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95638" y="3631504"/>
            <a:ext cx="288032" cy="130966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768244" y="5949280"/>
            <a:ext cx="2086814" cy="75923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2195736" y="3140969"/>
            <a:ext cx="432048" cy="21602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92338" y="327324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Линейка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20" name="Прямая со стрелкой 19"/>
          <p:cNvCxnSpPr/>
          <p:nvPr/>
        </p:nvCxnSpPr>
        <p:spPr>
          <a:xfrm flipH="1" flipV="1">
            <a:off x="1259632" y="2348880"/>
            <a:ext cx="936104" cy="100811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41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Чертеж детали «Плата печатная»</a:t>
            </a:r>
            <a:endParaRPr lang="ru-RU" sz="3600" dirty="0"/>
          </a:p>
        </p:txBody>
      </p:sp>
      <p:pic>
        <p:nvPicPr>
          <p:cNvPr id="4" name="Picture 4" descr="F:\САПР\пп-ч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435200" cy="59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187624" y="1628800"/>
            <a:ext cx="4104456" cy="259228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475656" y="4221088"/>
            <a:ext cx="2808312" cy="144016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24128" y="2780928"/>
            <a:ext cx="2808312" cy="266429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740352" y="874150"/>
            <a:ext cx="792088" cy="64348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876256" y="5661248"/>
            <a:ext cx="1656184" cy="104726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5" descr="F:\САПР\ппп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58" y="1753450"/>
            <a:ext cx="3839914" cy="237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57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Чертеж детали «Плата печатная»</a:t>
            </a:r>
            <a:endParaRPr lang="ru-RU" sz="3600" dirty="0"/>
          </a:p>
        </p:txBody>
      </p:sp>
      <p:pic>
        <p:nvPicPr>
          <p:cNvPr id="12" name="Picture 5" descr="F:\САПР\ппп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532440" cy="545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4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6652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Чертеж детали «Плата печатная»</a:t>
            </a:r>
            <a:endParaRPr lang="ru-RU" sz="3600" dirty="0"/>
          </a:p>
        </p:txBody>
      </p:sp>
      <p:pic>
        <p:nvPicPr>
          <p:cNvPr id="4" name="Picture 3" descr="ппп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48464" cy="418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0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6652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Чертеж детали «Плата печатная»</a:t>
            </a:r>
            <a:endParaRPr lang="ru-RU" sz="3600" dirty="0"/>
          </a:p>
        </p:txBody>
      </p:sp>
      <p:pic>
        <p:nvPicPr>
          <p:cNvPr id="5" name="Picture 3" descr="ппп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0" y="741363"/>
            <a:ext cx="7391400" cy="611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6846" y="40650"/>
            <a:ext cx="6512511" cy="864096"/>
          </a:xfrm>
        </p:spPr>
        <p:txBody>
          <a:bodyPr/>
          <a:lstStyle/>
          <a:p>
            <a:pPr algn="ctr"/>
            <a:r>
              <a:rPr lang="ru-RU" sz="4000" dirty="0" smtClean="0"/>
              <a:t>Структура КД </a:t>
            </a:r>
            <a:endParaRPr lang="ru-RU" sz="4000" dirty="0"/>
          </a:p>
        </p:txBody>
      </p:sp>
      <p:sp>
        <p:nvSpPr>
          <p:cNvPr id="6" name="AutoShape 8" descr="http://heliograph.ru/images/1565317_elektricheskaya-shema-chertezh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1426646" y="3670795"/>
            <a:ext cx="256431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Обозначение документа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Формат чертежа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Порядковый номер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66846" y="4677122"/>
            <a:ext cx="28355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Разделы Спецификации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16531" y="5507036"/>
            <a:ext cx="22514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Обозначение документа         «децимальный номер»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5689" y="3177262"/>
            <a:ext cx="34013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Первичное применение документа       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904746"/>
            <a:ext cx="3754501" cy="5394929"/>
          </a:xfrm>
          <a:prstGeom prst="rect">
            <a:avLst/>
          </a:prstGeom>
        </p:spPr>
      </p:pic>
      <p:sp>
        <p:nvSpPr>
          <p:cNvPr id="59" name="Овал 58"/>
          <p:cNvSpPr/>
          <p:nvPr/>
        </p:nvSpPr>
        <p:spPr>
          <a:xfrm>
            <a:off x="6732240" y="5333871"/>
            <a:ext cx="1625665" cy="32450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5004048" y="794023"/>
            <a:ext cx="233360" cy="1433432"/>
          </a:xfrm>
          <a:prstGeom prst="ellipse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9" name="Прямая со стрелкой 48"/>
          <p:cNvCxnSpPr>
            <a:endCxn id="60" idx="2"/>
          </p:cNvCxnSpPr>
          <p:nvPr/>
        </p:nvCxnSpPr>
        <p:spPr>
          <a:xfrm flipV="1">
            <a:off x="4097846" y="1510739"/>
            <a:ext cx="906202" cy="1774245"/>
          </a:xfrm>
          <a:prstGeom prst="straightConnector1">
            <a:avLst/>
          </a:prstGeom>
          <a:ln w="31750">
            <a:solidFill>
              <a:srgbClr val="0070C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>
            <a:endCxn id="59" idx="2"/>
          </p:cNvCxnSpPr>
          <p:nvPr/>
        </p:nvCxnSpPr>
        <p:spPr>
          <a:xfrm flipV="1">
            <a:off x="4116524" y="5496124"/>
            <a:ext cx="2615716" cy="55438"/>
          </a:xfrm>
          <a:prstGeom prst="straightConnector1">
            <a:avLst/>
          </a:prstGeom>
          <a:ln w="3175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 flipV="1">
            <a:off x="4116524" y="1988840"/>
            <a:ext cx="1823628" cy="1800200"/>
          </a:xfrm>
          <a:prstGeom prst="straightConnector1">
            <a:avLst/>
          </a:prstGeom>
          <a:ln w="31750">
            <a:solidFill>
              <a:srgbClr val="7030A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/>
          <p:nvPr/>
        </p:nvCxnSpPr>
        <p:spPr>
          <a:xfrm flipV="1">
            <a:off x="4116524" y="3465206"/>
            <a:ext cx="1120884" cy="528754"/>
          </a:xfrm>
          <a:prstGeom prst="straightConnector1">
            <a:avLst/>
          </a:prstGeom>
          <a:ln w="31750">
            <a:solidFill>
              <a:srgbClr val="7030A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/>
          <p:cNvCxnSpPr/>
          <p:nvPr/>
        </p:nvCxnSpPr>
        <p:spPr>
          <a:xfrm flipV="1">
            <a:off x="4116524" y="3633836"/>
            <a:ext cx="1391580" cy="515244"/>
          </a:xfrm>
          <a:prstGeom prst="straightConnector1">
            <a:avLst/>
          </a:prstGeom>
          <a:ln w="31750">
            <a:solidFill>
              <a:srgbClr val="7030A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/>
          <p:nvPr/>
        </p:nvCxnSpPr>
        <p:spPr>
          <a:xfrm flipV="1">
            <a:off x="4095564" y="2672916"/>
            <a:ext cx="2852700" cy="2091417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/>
          <p:nvPr/>
        </p:nvCxnSpPr>
        <p:spPr>
          <a:xfrm flipV="1">
            <a:off x="4097846" y="3284984"/>
            <a:ext cx="3066442" cy="1489228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/>
          <p:nvPr/>
        </p:nvCxnSpPr>
        <p:spPr>
          <a:xfrm flipV="1">
            <a:off x="4116524" y="3931315"/>
            <a:ext cx="2831740" cy="867429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39553" y="1052736"/>
            <a:ext cx="340135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Спецификация – </a:t>
            </a:r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основной конструкторский документ.</a:t>
            </a:r>
          </a:p>
          <a:p>
            <a:pPr algn="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спецификации указывается какие   документы    и    какие   материалы, </a:t>
            </a:r>
          </a:p>
          <a:p>
            <a:pPr algn="r"/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Детали     и    сборочные    единицы </a:t>
            </a:r>
          </a:p>
          <a:p>
            <a:pPr algn="r"/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нужны для изготовления изделия   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7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6652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Чертеж детали «Плата печатная»</a:t>
            </a:r>
            <a:endParaRPr lang="ru-RU" sz="3600" dirty="0"/>
          </a:p>
        </p:txBody>
      </p:sp>
      <p:pic>
        <p:nvPicPr>
          <p:cNvPr id="4" name="Picture 3" descr="ппп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7" b="-889"/>
          <a:stretch/>
        </p:blipFill>
        <p:spPr bwMode="auto">
          <a:xfrm>
            <a:off x="25852" y="1484784"/>
            <a:ext cx="8928992" cy="52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059832" y="5517232"/>
            <a:ext cx="3456384" cy="1008112"/>
          </a:xfrm>
          <a:prstGeom prst="rect">
            <a:avLst/>
          </a:prstGeom>
          <a:solidFill>
            <a:schemeClr val="accent6">
              <a:lumMod val="20000"/>
              <a:lumOff val="80000"/>
              <a:alpha val="13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3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652"/>
            <a:ext cx="9036496" cy="1143000"/>
          </a:xfrm>
        </p:spPr>
        <p:txBody>
          <a:bodyPr/>
          <a:lstStyle/>
          <a:p>
            <a:pPr algn="ctr"/>
            <a:r>
              <a:rPr lang="ru-RU" sz="3600" dirty="0" smtClean="0"/>
              <a:t>Сборочный чертеж  «Плата печатная»</a:t>
            </a:r>
            <a:endParaRPr lang="ru-RU" sz="3600" dirty="0"/>
          </a:p>
        </p:txBody>
      </p:sp>
      <p:pic>
        <p:nvPicPr>
          <p:cNvPr id="2050" name="Picture 2" descr="http://skachate.ru/pars_docs/refs/47/46839/46839_html_3cacce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52222" y="-671337"/>
            <a:ext cx="6131694" cy="86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вал 4"/>
          <p:cNvSpPr/>
          <p:nvPr/>
        </p:nvSpPr>
        <p:spPr>
          <a:xfrm>
            <a:off x="2627784" y="5157192"/>
            <a:ext cx="2664296" cy="1700808"/>
          </a:xfrm>
          <a:prstGeom prst="ellipse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7452320" y="6484995"/>
            <a:ext cx="864096" cy="260648"/>
          </a:xfrm>
          <a:prstGeom prst="ellipse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09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652"/>
            <a:ext cx="9036496" cy="1143000"/>
          </a:xfrm>
        </p:spPr>
        <p:txBody>
          <a:bodyPr/>
          <a:lstStyle/>
          <a:p>
            <a:pPr algn="ctr"/>
            <a:r>
              <a:rPr lang="ru-RU" sz="3600" dirty="0" smtClean="0"/>
              <a:t>Спецификация многослойной платы</a:t>
            </a:r>
            <a:endParaRPr lang="ru-RU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1" y="908720"/>
            <a:ext cx="8824289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95736" y="5013176"/>
            <a:ext cx="2664296" cy="360040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148064" y="5376242"/>
            <a:ext cx="2253048" cy="360040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195736" y="5805264"/>
            <a:ext cx="5205376" cy="305680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524327" y="5750904"/>
            <a:ext cx="321171" cy="360040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231766" y="6191250"/>
            <a:ext cx="5205376" cy="365098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7524327" y="6191250"/>
            <a:ext cx="321171" cy="360040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27584" y="1412776"/>
            <a:ext cx="321171" cy="18722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74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35" y="1328974"/>
            <a:ext cx="7249537" cy="28197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652"/>
            <a:ext cx="9036496" cy="1143000"/>
          </a:xfrm>
        </p:spPr>
        <p:txBody>
          <a:bodyPr/>
          <a:lstStyle/>
          <a:p>
            <a:pPr algn="ctr"/>
            <a:r>
              <a:rPr lang="ru-RU" sz="3600" dirty="0" smtClean="0"/>
              <a:t>Данные проектирования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805354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Дополнительный документ - Форма документа не регламентирована ГОСТ</a:t>
            </a:r>
            <a:endParaRPr lang="ru-RU" dirty="0"/>
          </a:p>
        </p:txBody>
      </p:sp>
      <p:pic>
        <p:nvPicPr>
          <p:cNvPr id="15" name="Picture 3" descr="д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3" b="4231"/>
          <a:stretch/>
        </p:blipFill>
        <p:spPr bwMode="auto">
          <a:xfrm>
            <a:off x="1187624" y="4437112"/>
            <a:ext cx="730576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2483768" y="1412776"/>
            <a:ext cx="3096344" cy="360040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2492152" y="1772816"/>
            <a:ext cx="3096344" cy="792088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5619936" y="1412776"/>
            <a:ext cx="2696480" cy="360040"/>
          </a:xfrm>
          <a:prstGeom prst="rect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619936" y="1808820"/>
            <a:ext cx="2696480" cy="756084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745326" y="3140968"/>
            <a:ext cx="6571090" cy="100780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729488" y="4437112"/>
            <a:ext cx="2410464" cy="576064"/>
          </a:xfrm>
          <a:prstGeom prst="rect">
            <a:avLst/>
          </a:prstGeom>
          <a:solidFill>
            <a:srgbClr val="FFFF00">
              <a:alpha val="10000"/>
            </a:srgbClr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876256" y="5571112"/>
            <a:ext cx="3600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4572000" y="6381328"/>
            <a:ext cx="16561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9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G_1766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96" y="836712"/>
            <a:ext cx="91440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0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9388" y="9004"/>
            <a:ext cx="8785100" cy="11430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Модуль (плата с элементами)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" y="1197495"/>
            <a:ext cx="9144000" cy="52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9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http://heliograph.ru/images/1565317_elektricheskaya-shema-chertezh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755576" y="826832"/>
            <a:ext cx="36724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Документация 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необходимая для изготовления модуля 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Обозначение документа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Формат чертежа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26873" y="1843154"/>
            <a:ext cx="30243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Раздел  </a:t>
            </a:r>
            <a:r>
              <a:rPr lang="ru-RU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Сборочные единицы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Многослойная плата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Механические сборки (ручка)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76570" y="5975638"/>
            <a:ext cx="22514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Обозначение документа         «децимальный номер»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904746"/>
            <a:ext cx="3754501" cy="5394929"/>
          </a:xfrm>
          <a:prstGeom prst="rect">
            <a:avLst/>
          </a:prstGeom>
        </p:spPr>
      </p:pic>
      <p:sp>
        <p:nvSpPr>
          <p:cNvPr id="59" name="Овал 58"/>
          <p:cNvSpPr/>
          <p:nvPr/>
        </p:nvSpPr>
        <p:spPr>
          <a:xfrm>
            <a:off x="6732240" y="5333871"/>
            <a:ext cx="1625665" cy="32450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8" name="Прямая со стрелкой 67"/>
          <p:cNvCxnSpPr>
            <a:stCxn id="57" idx="3"/>
            <a:endCxn id="59" idx="2"/>
          </p:cNvCxnSpPr>
          <p:nvPr/>
        </p:nvCxnSpPr>
        <p:spPr>
          <a:xfrm flipV="1">
            <a:off x="4427983" y="5496124"/>
            <a:ext cx="2304257" cy="694958"/>
          </a:xfrm>
          <a:prstGeom prst="straightConnector1">
            <a:avLst/>
          </a:prstGeom>
          <a:ln w="3175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>
            <a:off x="4499992" y="1550114"/>
            <a:ext cx="1440160" cy="219363"/>
          </a:xfrm>
          <a:prstGeom prst="straightConnector1">
            <a:avLst/>
          </a:prstGeom>
          <a:ln w="31750">
            <a:solidFill>
              <a:srgbClr val="7030A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/>
          <p:nvPr/>
        </p:nvCxnSpPr>
        <p:spPr>
          <a:xfrm>
            <a:off x="4499992" y="1769477"/>
            <a:ext cx="720080" cy="147355"/>
          </a:xfrm>
          <a:prstGeom prst="straightConnector1">
            <a:avLst/>
          </a:prstGeom>
          <a:ln w="31750">
            <a:solidFill>
              <a:srgbClr val="7030A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/>
          <p:nvPr/>
        </p:nvCxnSpPr>
        <p:spPr>
          <a:xfrm>
            <a:off x="4499992" y="1988840"/>
            <a:ext cx="2448272" cy="576064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/>
          <p:nvPr/>
        </p:nvCxnSpPr>
        <p:spPr>
          <a:xfrm>
            <a:off x="4499992" y="2852936"/>
            <a:ext cx="2664296" cy="432048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/>
          <p:nvPr/>
        </p:nvCxnSpPr>
        <p:spPr>
          <a:xfrm>
            <a:off x="4499992" y="3861048"/>
            <a:ext cx="2448272" cy="70268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Заголовок 2"/>
          <p:cNvSpPr txBox="1">
            <a:spLocks/>
          </p:cNvSpPr>
          <p:nvPr/>
        </p:nvSpPr>
        <p:spPr>
          <a:xfrm>
            <a:off x="215900" y="-4743"/>
            <a:ext cx="87851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ru-RU" dirty="0" smtClean="0"/>
              <a:t>Спецификация модуля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994825" y="2694692"/>
            <a:ext cx="3456383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Раздел  </a:t>
            </a:r>
            <a:r>
              <a:rPr lang="ru-RU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Детали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Двухслойная плата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Механические детали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(экраны, шины, держатели, наклейки)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8778" y="3684949"/>
            <a:ext cx="302433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Раздел  </a:t>
            </a:r>
            <a:r>
              <a:rPr lang="ru-RU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Стандартные изделия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(винты, гайки, стойки…)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625" y="4290051"/>
            <a:ext cx="324035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Раздел  </a:t>
            </a:r>
            <a:r>
              <a:rPr lang="ru-RU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Прочие изделия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(Импортные и отечественные ЭРИ)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26872" y="4854351"/>
            <a:ext cx="302433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Раздел  </a:t>
            </a:r>
            <a:r>
              <a:rPr lang="ru-RU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Материалы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(Проволока, термопаста …)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98776" y="5367340"/>
            <a:ext cx="302433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Раздел  </a:t>
            </a:r>
            <a:r>
              <a:rPr lang="ru-RU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Комплекты</a:t>
            </a:r>
          </a:p>
          <a:p>
            <a:pPr algn="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(Упаковка)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Прямая со стрелкой 38"/>
          <p:cNvCxnSpPr/>
          <p:nvPr/>
        </p:nvCxnSpPr>
        <p:spPr>
          <a:xfrm flipV="1">
            <a:off x="4579241" y="4221088"/>
            <a:ext cx="2369023" cy="229527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V="1">
            <a:off x="4539616" y="4520883"/>
            <a:ext cx="2408648" cy="420285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 flipV="1">
            <a:off x="4539616" y="4854351"/>
            <a:ext cx="2408648" cy="606638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1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9388" y="9004"/>
            <a:ext cx="87851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Спецификация модуля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48818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932363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566124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8" y="945265"/>
            <a:ext cx="8952304" cy="5184262"/>
          </a:xfrm>
          <a:prstGeom prst="rect">
            <a:avLst/>
          </a:prstGeom>
        </p:spPr>
      </p:pic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4932363" y="1941319"/>
            <a:ext cx="2376487" cy="6477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0" name="TextBox 9"/>
          <p:cNvSpPr txBox="1"/>
          <p:nvPr/>
        </p:nvSpPr>
        <p:spPr>
          <a:xfrm>
            <a:off x="1645965" y="6278949"/>
            <a:ext cx="73093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МИЭТ.467113.003И5          Инструкция по программированию       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5949280"/>
            <a:ext cx="733561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МИЭТ.467113.003И2              Инструкция по проверке       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21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5" y="896157"/>
            <a:ext cx="8460146" cy="5773203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9388" y="9004"/>
            <a:ext cx="87851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Спецификация модуля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566124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5184104" y="2196391"/>
            <a:ext cx="1584325" cy="6477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788022" y="861830"/>
            <a:ext cx="2376487" cy="58034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84213" y="6381328"/>
            <a:ext cx="215379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021116" y="6388025"/>
            <a:ext cx="26360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406246" y="6410158"/>
            <a:ext cx="177621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1998123" y="813574"/>
            <a:ext cx="2304802" cy="628604"/>
          </a:xfrm>
          <a:prstGeom prst="wedgeRoundRectCallout">
            <a:avLst>
              <a:gd name="adj1" fmla="val -47749"/>
              <a:gd name="adj2" fmla="val 8190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ru-RU" altLang="ru-RU" sz="1600" b="1" dirty="0">
                <a:latin typeface="Arial" panose="020B0604020202020204" pitchFamily="34" charset="0"/>
              </a:rPr>
              <a:t>Номер позиции на сборочном чертеже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1525928" y="3861048"/>
            <a:ext cx="2304802" cy="628604"/>
          </a:xfrm>
          <a:prstGeom prst="wedgeRoundRectCallout">
            <a:avLst>
              <a:gd name="adj1" fmla="val -39483"/>
              <a:gd name="adj2" fmla="val -12902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ru-RU" altLang="ru-RU" sz="1600" b="1" dirty="0" smtClean="0">
                <a:latin typeface="Arial" panose="020B0604020202020204" pitchFamily="34" charset="0"/>
              </a:rPr>
              <a:t>Заимствованный документ</a:t>
            </a:r>
            <a:endParaRPr lang="ru-RU" altLang="ru-RU" sz="1600" b="1" dirty="0">
              <a:latin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406246" y="2996952"/>
            <a:ext cx="357442" cy="360040"/>
          </a:xfrm>
          <a:prstGeom prst="rect">
            <a:avLst/>
          </a:prstGeom>
          <a:solidFill>
            <a:schemeClr val="accent6">
              <a:lumMod val="60000"/>
              <a:lumOff val="40000"/>
              <a:alpha val="37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43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9388" y="9004"/>
            <a:ext cx="87851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Спецификация модуля</a:t>
            </a:r>
            <a:endParaRPr lang="ru-RU" dirty="0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4932363" y="2349500"/>
            <a:ext cx="2376487" cy="6477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148818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932363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566124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4" descr="k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55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4859338" y="1628775"/>
            <a:ext cx="2592387" cy="6477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5867400" y="2852738"/>
            <a:ext cx="13684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5796136" y="4797152"/>
            <a:ext cx="13684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5004048" y="2673350"/>
            <a:ext cx="4956" cy="2736304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4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6512511" cy="864096"/>
          </a:xfrm>
        </p:spPr>
        <p:txBody>
          <a:bodyPr/>
          <a:lstStyle/>
          <a:p>
            <a:pPr algn="ctr"/>
            <a:r>
              <a:rPr lang="ru-RU" sz="4000" dirty="0" smtClean="0"/>
              <a:t>Структура КД </a:t>
            </a:r>
            <a:endParaRPr lang="ru-RU" sz="4000" dirty="0"/>
          </a:p>
        </p:txBody>
      </p:sp>
      <p:pic>
        <p:nvPicPr>
          <p:cNvPr id="1028" name="Picture 4" descr="http://stankiexpert.ru/wp-content/uploads/2019/03/specifikaciya-sborochnogo-chertezha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43" y="1719470"/>
            <a:ext cx="703624" cy="9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stankiexpert.ru/wp-content/uploads/2019/03/specifikaciya-sborochnogo-chertezha-1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63" y="2870416"/>
            <a:ext cx="648072" cy="9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nkiexpert.ru/wp-content/uploads/2019/03/specifikaciya-sborochnogo-chertezha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63" y="3083138"/>
            <a:ext cx="703624" cy="9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stankiexpert.ru/wp-content/uploads/2019/03/specifikaciya-sborochnogo-chertezha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083" y="2051874"/>
            <a:ext cx="703624" cy="9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stankiexpert.ru/wp-content/uploads/2019/03/specifikaciya-sborochnogo-chertezha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367" y="3671184"/>
            <a:ext cx="703624" cy="9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ankiexpert.ru/wp-content/uploads/2019/03/specifikaciya-sborochnogo-chertezha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179" y="3862296"/>
            <a:ext cx="703624" cy="9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ldraw.narod.ru/simples/klapan_sb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63" y="1431438"/>
            <a:ext cx="1323412" cy="93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uldraw.narod.ru/simples/klapan_sb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36" y="1794624"/>
            <a:ext cx="1323412" cy="93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uldraw.narod.ru/simples/klapan_sb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63" y="1583838"/>
            <a:ext cx="1323412" cy="93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uldraw.narod.ru/simples/klapan_sb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883" y="3234685"/>
            <a:ext cx="1323412" cy="93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uldraw.narod.ru/simples/klapan_sb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218" y="3645783"/>
            <a:ext cx="1323412" cy="93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http://heliograph.ru/images/1565317_elektricheskaya-shema-chertezh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803" y="1719470"/>
            <a:ext cx="1282920" cy="93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716" y="3397210"/>
            <a:ext cx="1282920" cy="93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https://pvv-fandyn.ucoz.ru/Image/top-p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70" y="3684805"/>
            <a:ext cx="1254804" cy="88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" descr="https://pvv-fandyn.ucoz.ru/Image/top-p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653" y="2345700"/>
            <a:ext cx="1254804" cy="88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вал 12"/>
          <p:cNvSpPr/>
          <p:nvPr/>
        </p:nvSpPr>
        <p:spPr>
          <a:xfrm>
            <a:off x="4536883" y="4516948"/>
            <a:ext cx="308175" cy="7197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11" y="3884863"/>
            <a:ext cx="334962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Овал 34"/>
          <p:cNvSpPr/>
          <p:nvPr/>
        </p:nvSpPr>
        <p:spPr>
          <a:xfrm>
            <a:off x="6203139" y="4675263"/>
            <a:ext cx="308175" cy="7197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5318539" y="2871598"/>
            <a:ext cx="308175" cy="7197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7074890" y="3042818"/>
            <a:ext cx="308175" cy="7197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3484308" y="2418372"/>
            <a:ext cx="308175" cy="7197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1414608" y="2531570"/>
            <a:ext cx="308175" cy="7197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3638396" y="3801675"/>
            <a:ext cx="67327" cy="290482"/>
          </a:xfrm>
          <a:prstGeom prst="ellipse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5796822" y="3678518"/>
            <a:ext cx="67327" cy="290482"/>
          </a:xfrm>
          <a:prstGeom prst="ellipse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5969509" y="3859024"/>
            <a:ext cx="67327" cy="290482"/>
          </a:xfrm>
          <a:prstGeom prst="ellipse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2400354" y="3108522"/>
            <a:ext cx="67327" cy="290482"/>
          </a:xfrm>
          <a:prstGeom prst="ellipse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2579147" y="1734154"/>
            <a:ext cx="67327" cy="290482"/>
          </a:xfrm>
          <a:prstGeom prst="ellipse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5133091" y="2063099"/>
            <a:ext cx="67327" cy="290482"/>
          </a:xfrm>
          <a:prstGeom prst="ellipse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>
            <a:off x="6225653" y="2331744"/>
            <a:ext cx="67327" cy="290482"/>
          </a:xfrm>
          <a:prstGeom prst="ellipse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52727" y="4861441"/>
            <a:ext cx="27468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СП – Спецификация</a:t>
            </a:r>
          </a:p>
          <a:p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СБ – Сборочный чертеж</a:t>
            </a:r>
          </a:p>
          <a:p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Док  – Прочие документы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71711" y="1492188"/>
            <a:ext cx="5760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СП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40803" y="2691918"/>
            <a:ext cx="5760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СП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288085" y="1872312"/>
            <a:ext cx="5760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СП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35250" y="3471699"/>
            <a:ext cx="5760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СП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33163" y="1204156"/>
            <a:ext cx="7036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СБ+Док</a:t>
            </a: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93125" y="3042818"/>
            <a:ext cx="7036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СБ+Док</a:t>
            </a: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13349" y="1583838"/>
            <a:ext cx="7036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СБ+Док</a:t>
            </a: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360248" y="3450499"/>
            <a:ext cx="7036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Док</a:t>
            </a: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24175" y="5046107"/>
            <a:ext cx="36877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АБВГ.123456.007.СБ  Обозначение документа         «децимальный номер»</a:t>
            </a: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84381" y="5588658"/>
            <a:ext cx="44135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АБВГ.123456.007     Первичное применение документа       </a:t>
            </a: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Овал 58"/>
          <p:cNvSpPr/>
          <p:nvPr/>
        </p:nvSpPr>
        <p:spPr>
          <a:xfrm>
            <a:off x="3818462" y="4925032"/>
            <a:ext cx="1752394" cy="4314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3823723" y="5535750"/>
            <a:ext cx="1816656" cy="290482"/>
          </a:xfrm>
          <a:prstGeom prst="ellipse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7989801" y="4417098"/>
            <a:ext cx="308175" cy="7197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>
            <a:endCxn id="1036" idx="1"/>
          </p:cNvCxnSpPr>
          <p:nvPr/>
        </p:nvCxnSpPr>
        <p:spPr>
          <a:xfrm>
            <a:off x="1375451" y="2113576"/>
            <a:ext cx="1237360" cy="181970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1231435" y="2110930"/>
            <a:ext cx="144016" cy="52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88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9388" y="9004"/>
            <a:ext cx="87851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Спецификация модуля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48818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932363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566124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1179661"/>
            <a:ext cx="8964612" cy="4384511"/>
          </a:xfrm>
          <a:prstGeom prst="rect">
            <a:avLst/>
          </a:prstGeom>
        </p:spPr>
      </p:pic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4860305" y="2276872"/>
            <a:ext cx="2592387" cy="6477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5148064" y="3429000"/>
            <a:ext cx="2016224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5004048" y="3933056"/>
            <a:ext cx="0" cy="144016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1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9388" y="9004"/>
            <a:ext cx="87851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Сборочный чертеж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48818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932363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566124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6" y="936076"/>
            <a:ext cx="8287907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9388" y="9004"/>
            <a:ext cx="87851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Сборочный чертеж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48818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932363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566124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3" descr="F:\САПР\сб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3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9388" y="9004"/>
            <a:ext cx="87851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Сборочный чертеж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48818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932363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566124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3" descr="F:\САПР\сб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" y="1152004"/>
            <a:ext cx="9144000" cy="57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07538" y="185455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009 </a:t>
            </a:r>
            <a:r>
              <a:rPr lang="ru-RU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Э3</a:t>
            </a:r>
            <a:endParaRPr lang="ru-RU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3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9388" y="9004"/>
            <a:ext cx="87851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Электрическая схема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48818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932363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566124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83568" y="1340768"/>
            <a:ext cx="6697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ГОСТ 2.701-2008 делит электрические схемы на: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/>
              <a:t>Э1 –Структурные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/>
              <a:t>Э2 – Функциональные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/>
              <a:t>Э3 – Принципиальные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/>
              <a:t>Э4 – Соединений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/>
              <a:t>Э5 – Подключения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/>
              <a:t>Э6 – Общие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/>
              <a:t>Э7 - Расположения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421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9388" y="9004"/>
            <a:ext cx="87851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Фрагмент схемы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48818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932363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566124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341438"/>
            <a:ext cx="6840538" cy="536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323850" y="1196975"/>
            <a:ext cx="2663825" cy="503238"/>
          </a:xfrm>
          <a:prstGeom prst="wedgeRoundRectCallout">
            <a:avLst>
              <a:gd name="adj1" fmla="val 15019"/>
              <a:gd name="adj2" fmla="val 204259"/>
              <a:gd name="adj3" fmla="val 16667"/>
            </a:avLst>
          </a:prstGeom>
          <a:solidFill>
            <a:srgbClr val="E5E5FF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514"/>
                </a:solidFill>
                <a:effectLst/>
                <a:uLnTx/>
                <a:uFillTx/>
                <a:latin typeface="Arial" charset="0"/>
              </a:rPr>
              <a:t>Обрыв связи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539552" y="5994400"/>
            <a:ext cx="2375098" cy="458936"/>
          </a:xfrm>
          <a:prstGeom prst="wedgeRoundRectCallout">
            <a:avLst>
              <a:gd name="adj1" fmla="val 81108"/>
              <a:gd name="adj2" fmla="val -88679"/>
              <a:gd name="adj3" fmla="val 16667"/>
            </a:avLst>
          </a:prstGeom>
          <a:solidFill>
            <a:srgbClr val="E5E5FF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514"/>
                </a:solidFill>
                <a:effectLst/>
                <a:uLnTx/>
                <a:uFillTx/>
                <a:latin typeface="Arial" charset="0"/>
              </a:rPr>
              <a:t>УГО резистора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480175" y="1125539"/>
            <a:ext cx="2124075" cy="935310"/>
          </a:xfrm>
          <a:prstGeom prst="wedgeRoundRectCallout">
            <a:avLst>
              <a:gd name="adj1" fmla="val -80140"/>
              <a:gd name="adj2" fmla="val 26413"/>
              <a:gd name="adj3" fmla="val 16667"/>
            </a:avLst>
          </a:prstGeom>
          <a:solidFill>
            <a:srgbClr val="E5E5FF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514"/>
                </a:solidFill>
                <a:effectLst/>
                <a:uLnTx/>
                <a:uFillTx/>
                <a:latin typeface="Arial" charset="0"/>
              </a:rPr>
              <a:t>Позиционное обозначение </a:t>
            </a:r>
            <a:endParaRPr kumimoji="0" lang="ru-RU" altLang="ru-RU" sz="2400" b="1" i="0" u="none" strike="noStrike" kern="0" cap="none" spc="0" normalizeH="0" baseline="0" noProof="0" dirty="0" smtClean="0">
              <a:ln>
                <a:noFill/>
              </a:ln>
              <a:solidFill>
                <a:srgbClr val="000514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067944" y="1125538"/>
            <a:ext cx="2231255" cy="423818"/>
          </a:xfrm>
          <a:prstGeom prst="wedgeRoundRectCallout">
            <a:avLst>
              <a:gd name="adj1" fmla="val -6841"/>
              <a:gd name="adj2" fmla="val 168158"/>
              <a:gd name="adj3" fmla="val 16667"/>
            </a:avLst>
          </a:prstGeom>
          <a:solidFill>
            <a:srgbClr val="E5E5FF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514"/>
                </a:solidFill>
                <a:effectLst/>
                <a:uLnTx/>
                <a:uFillTx/>
                <a:latin typeface="Arial" charset="0"/>
              </a:rPr>
              <a:t>Маркировка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539552" y="3644900"/>
            <a:ext cx="2448123" cy="720204"/>
          </a:xfrm>
          <a:prstGeom prst="wedgeRoundRectCallout">
            <a:avLst>
              <a:gd name="adj1" fmla="val 57882"/>
              <a:gd name="adj2" fmla="val -129795"/>
              <a:gd name="adj3" fmla="val 16667"/>
            </a:avLst>
          </a:prstGeom>
          <a:solidFill>
            <a:srgbClr val="E5E5FF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514"/>
                </a:solidFill>
                <a:effectLst/>
                <a:uLnTx/>
                <a:uFillTx/>
                <a:latin typeface="Arial" charset="0"/>
              </a:rPr>
              <a:t>Электрические цепи (</a:t>
            </a:r>
            <a:r>
              <a:rPr kumimoji="0" lang="en-US" alt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514"/>
                </a:solidFill>
                <a:effectLst/>
                <a:uLnTx/>
                <a:uFillTx/>
                <a:latin typeface="Arial" charset="0"/>
              </a:rPr>
              <a:t>Nets)</a:t>
            </a:r>
            <a:endParaRPr kumimoji="0" lang="ru-RU" altLang="ru-RU" sz="2000" b="1" i="0" u="none" strike="noStrike" kern="0" cap="none" spc="0" normalizeH="0" baseline="0" noProof="0" dirty="0" smtClean="0">
              <a:ln>
                <a:noFill/>
              </a:ln>
              <a:solidFill>
                <a:srgbClr val="000514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6877050" y="3573016"/>
            <a:ext cx="1799406" cy="1079947"/>
          </a:xfrm>
          <a:prstGeom prst="wedgeRoundRectCallout">
            <a:avLst>
              <a:gd name="adj1" fmla="val -68421"/>
              <a:gd name="adj2" fmla="val 141095"/>
              <a:gd name="adj3" fmla="val 16667"/>
            </a:avLst>
          </a:prstGeom>
          <a:solidFill>
            <a:srgbClr val="E5E5FF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514"/>
                </a:solidFill>
                <a:effectLst/>
                <a:uLnTx/>
                <a:uFillTx/>
                <a:latin typeface="Arial" charset="0"/>
              </a:rPr>
              <a:t>Точки соединения цепей</a:t>
            </a:r>
          </a:p>
        </p:txBody>
      </p:sp>
      <p:sp>
        <p:nvSpPr>
          <p:cNvPr id="16" name="Oval 10"/>
          <p:cNvSpPr>
            <a:spLocks noChangeArrowheads="1"/>
          </p:cNvSpPr>
          <p:nvPr/>
        </p:nvSpPr>
        <p:spPr bwMode="auto">
          <a:xfrm>
            <a:off x="6948488" y="5445125"/>
            <a:ext cx="1655762" cy="936625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itchFamily="18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1331913" y="2492375"/>
            <a:ext cx="1439862" cy="79375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3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9388" y="9004"/>
            <a:ext cx="87851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Электрическая схема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48818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932363" y="5661248"/>
            <a:ext cx="24482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566124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2" descr="sch_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1" y="809494"/>
            <a:ext cx="8244408" cy="587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461684" y="1441995"/>
            <a:ext cx="0" cy="407165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046009" y="1441995"/>
            <a:ext cx="0" cy="407165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4485871" y="1489870"/>
            <a:ext cx="0" cy="388090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1461685" y="910292"/>
            <a:ext cx="1515768" cy="5131993"/>
          </a:xfrm>
          <a:custGeom>
            <a:avLst/>
            <a:gdLst>
              <a:gd name="T0" fmla="*/ 0 w 1059"/>
              <a:gd name="T1" fmla="*/ 5497512 h 3659"/>
              <a:gd name="T2" fmla="*/ 142875 w 1059"/>
              <a:gd name="T3" fmla="*/ 5640387 h 3659"/>
              <a:gd name="T4" fmla="*/ 503237 w 1059"/>
              <a:gd name="T5" fmla="*/ 5640387 h 3659"/>
              <a:gd name="T6" fmla="*/ 935037 w 1059"/>
              <a:gd name="T7" fmla="*/ 4632325 h 3659"/>
              <a:gd name="T8" fmla="*/ 935037 w 1059"/>
              <a:gd name="T9" fmla="*/ 671512 h 3659"/>
              <a:gd name="T10" fmla="*/ 1584325 w 1059"/>
              <a:gd name="T11" fmla="*/ 600075 h 3659"/>
              <a:gd name="T12" fmla="*/ 1511300 w 1059"/>
              <a:gd name="T13" fmla="*/ 600075 h 36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059" h="3659">
                <a:moveTo>
                  <a:pt x="0" y="3463"/>
                </a:moveTo>
                <a:cubicBezTo>
                  <a:pt x="18" y="3500"/>
                  <a:pt x="37" y="3538"/>
                  <a:pt x="90" y="3553"/>
                </a:cubicBezTo>
                <a:cubicBezTo>
                  <a:pt x="143" y="3568"/>
                  <a:pt x="234" y="3659"/>
                  <a:pt x="317" y="3553"/>
                </a:cubicBezTo>
                <a:cubicBezTo>
                  <a:pt x="400" y="3447"/>
                  <a:pt x="544" y="3440"/>
                  <a:pt x="589" y="2918"/>
                </a:cubicBezTo>
                <a:cubicBezTo>
                  <a:pt x="634" y="2396"/>
                  <a:pt x="521" y="846"/>
                  <a:pt x="589" y="423"/>
                </a:cubicBezTo>
                <a:cubicBezTo>
                  <a:pt x="657" y="0"/>
                  <a:pt x="937" y="385"/>
                  <a:pt x="998" y="378"/>
                </a:cubicBezTo>
                <a:cubicBezTo>
                  <a:pt x="1059" y="371"/>
                  <a:pt x="960" y="378"/>
                  <a:pt x="952" y="378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3046010" y="789642"/>
            <a:ext cx="1515768" cy="5131993"/>
          </a:xfrm>
          <a:custGeom>
            <a:avLst/>
            <a:gdLst>
              <a:gd name="T0" fmla="*/ 0 w 1059"/>
              <a:gd name="T1" fmla="*/ 5497512 h 3659"/>
              <a:gd name="T2" fmla="*/ 142875 w 1059"/>
              <a:gd name="T3" fmla="*/ 5640387 h 3659"/>
              <a:gd name="T4" fmla="*/ 503237 w 1059"/>
              <a:gd name="T5" fmla="*/ 5640387 h 3659"/>
              <a:gd name="T6" fmla="*/ 935037 w 1059"/>
              <a:gd name="T7" fmla="*/ 4632325 h 3659"/>
              <a:gd name="T8" fmla="*/ 935037 w 1059"/>
              <a:gd name="T9" fmla="*/ 671512 h 3659"/>
              <a:gd name="T10" fmla="*/ 1584325 w 1059"/>
              <a:gd name="T11" fmla="*/ 600075 h 3659"/>
              <a:gd name="T12" fmla="*/ 1511300 w 1059"/>
              <a:gd name="T13" fmla="*/ 600075 h 36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059" h="3659">
                <a:moveTo>
                  <a:pt x="0" y="3463"/>
                </a:moveTo>
                <a:cubicBezTo>
                  <a:pt x="18" y="3500"/>
                  <a:pt x="37" y="3538"/>
                  <a:pt x="90" y="3553"/>
                </a:cubicBezTo>
                <a:cubicBezTo>
                  <a:pt x="143" y="3568"/>
                  <a:pt x="234" y="3659"/>
                  <a:pt x="317" y="3553"/>
                </a:cubicBezTo>
                <a:cubicBezTo>
                  <a:pt x="400" y="3447"/>
                  <a:pt x="544" y="3440"/>
                  <a:pt x="589" y="2918"/>
                </a:cubicBezTo>
                <a:cubicBezTo>
                  <a:pt x="634" y="2396"/>
                  <a:pt x="521" y="846"/>
                  <a:pt x="589" y="423"/>
                </a:cubicBezTo>
                <a:cubicBezTo>
                  <a:pt x="657" y="0"/>
                  <a:pt x="937" y="385"/>
                  <a:pt x="998" y="378"/>
                </a:cubicBezTo>
                <a:cubicBezTo>
                  <a:pt x="1059" y="371"/>
                  <a:pt x="960" y="378"/>
                  <a:pt x="952" y="378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0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smtClean="0"/>
              <a:t>Перечень элементов (ПЭ3)</a:t>
            </a:r>
          </a:p>
        </p:txBody>
      </p:sp>
      <p:sp>
        <p:nvSpPr>
          <p:cNvPr id="474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25538"/>
            <a:ext cx="8229600" cy="532765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ru-RU" b="1" smtClean="0"/>
              <a:t>Является обязательным дополнением к схеме электрической принципиальной.</a:t>
            </a:r>
          </a:p>
          <a:p>
            <a:pPr eaLnBrk="1" hangingPunct="1">
              <a:defRPr/>
            </a:pPr>
            <a:r>
              <a:rPr lang="ru-RU" b="1" smtClean="0"/>
              <a:t>Расшифровывает значения сокращенных позиционных обозначений на схеме.</a:t>
            </a:r>
          </a:p>
          <a:p>
            <a:pPr eaLnBrk="1" hangingPunct="1">
              <a:defRPr/>
            </a:pPr>
            <a:r>
              <a:rPr lang="ru-RU" b="1" smtClean="0"/>
              <a:t>Может выполняться либо на первом листе схемы, либо отдельным документом.</a:t>
            </a:r>
          </a:p>
          <a:p>
            <a:pPr eaLnBrk="1" hangingPunct="1">
              <a:defRPr/>
            </a:pPr>
            <a:r>
              <a:rPr lang="ru-RU" b="1" smtClean="0"/>
              <a:t>Правила выполнения перечня элементов оговариваются в ГОСТ2.701-84</a:t>
            </a:r>
          </a:p>
        </p:txBody>
      </p:sp>
    </p:spTree>
    <p:extLst>
      <p:ext uri="{BB962C8B-B14F-4D97-AF65-F5344CB8AC3E}">
        <p14:creationId xmlns:p14="http://schemas.microsoft.com/office/powerpoint/2010/main" val="456098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987824" y="0"/>
            <a:ext cx="5710089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sz="4000" dirty="0" smtClean="0"/>
              <a:t>Перечень элементов (ПЭ3)</a:t>
            </a:r>
          </a:p>
        </p:txBody>
      </p:sp>
      <p:pic>
        <p:nvPicPr>
          <p:cNvPr id="39939" name="Picture 4" descr="kd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2063"/>
            <a:ext cx="91440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971550" y="2852738"/>
            <a:ext cx="0" cy="3240087"/>
          </a:xfrm>
          <a:prstGeom prst="line">
            <a:avLst/>
          </a:prstGeom>
          <a:noFill/>
          <a:ln w="114300">
            <a:solidFill>
              <a:srgbClr val="0000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9941" name="Oval 7"/>
          <p:cNvSpPr>
            <a:spLocks noChangeArrowheads="1"/>
          </p:cNvSpPr>
          <p:nvPr/>
        </p:nvSpPr>
        <p:spPr bwMode="auto">
          <a:xfrm>
            <a:off x="1116013" y="1268413"/>
            <a:ext cx="1079500" cy="1296987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flipH="1">
            <a:off x="971550" y="2420938"/>
            <a:ext cx="360363" cy="503237"/>
          </a:xfrm>
          <a:prstGeom prst="line">
            <a:avLst/>
          </a:prstGeom>
          <a:noFill/>
          <a:ln w="1143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9943" name="AutoShape 9"/>
          <p:cNvSpPr>
            <a:spLocks noChangeArrowheads="1"/>
          </p:cNvSpPr>
          <p:nvPr/>
        </p:nvSpPr>
        <p:spPr bwMode="auto">
          <a:xfrm>
            <a:off x="395536" y="260648"/>
            <a:ext cx="2448272" cy="791592"/>
          </a:xfrm>
          <a:prstGeom prst="wedgeRoundRectCallout">
            <a:avLst>
              <a:gd name="adj1" fmla="val -4827"/>
              <a:gd name="adj2" fmla="val 8750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algn="ctr" eaLnBrk="1" hangingPunct="1"/>
            <a:r>
              <a:rPr lang="ru-RU" altLang="ru-RU" sz="2000" b="1" dirty="0">
                <a:latin typeface="Arial" charset="0"/>
              </a:rPr>
              <a:t>Сортировка по алфавиту</a:t>
            </a:r>
          </a:p>
        </p:txBody>
      </p:sp>
    </p:spTree>
    <p:extLst>
      <p:ext uri="{BB962C8B-B14F-4D97-AF65-F5344CB8AC3E}">
        <p14:creationId xmlns:p14="http://schemas.microsoft.com/office/powerpoint/2010/main" val="211642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smtClean="0"/>
              <a:t>Перечень элементов (ПЭ3)</a:t>
            </a:r>
          </a:p>
        </p:txBody>
      </p:sp>
      <p:pic>
        <p:nvPicPr>
          <p:cNvPr id="40963" name="Picture 4" descr="kd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52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5247"/>
            <a:ext cx="8676456" cy="981562"/>
          </a:xfrm>
        </p:spPr>
        <p:txBody>
          <a:bodyPr/>
          <a:lstStyle/>
          <a:p>
            <a:r>
              <a:rPr lang="ru-RU" sz="3600" dirty="0" smtClean="0"/>
              <a:t>Пример блока с печатной платой</a:t>
            </a:r>
            <a:endParaRPr lang="ru-RU" sz="3600" dirty="0"/>
          </a:p>
        </p:txBody>
      </p:sp>
      <p:pic>
        <p:nvPicPr>
          <p:cNvPr id="4" name="Picture 4" descr="IMG_176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8685"/>
          <a:stretch>
            <a:fillRect/>
          </a:stretch>
        </p:blipFill>
        <p:spPr bwMode="auto">
          <a:xfrm>
            <a:off x="-79258" y="1098194"/>
            <a:ext cx="9223258" cy="575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5536" y="6093296"/>
            <a:ext cx="4392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400" b="1" dirty="0" smtClean="0">
                <a:solidFill>
                  <a:schemeClr val="bg1"/>
                </a:solidFill>
              </a:rPr>
              <a:t>Мультиплексор </a:t>
            </a:r>
            <a:r>
              <a:rPr lang="ru-RU" altLang="ru-RU" sz="2400" b="1" dirty="0">
                <a:solidFill>
                  <a:schemeClr val="bg1"/>
                </a:solidFill>
              </a:rPr>
              <a:t>данных МД2</a:t>
            </a:r>
          </a:p>
        </p:txBody>
      </p:sp>
    </p:spTree>
    <p:extLst>
      <p:ext uri="{BB962C8B-B14F-4D97-AF65-F5344CB8AC3E}">
        <p14:creationId xmlns:p14="http://schemas.microsoft.com/office/powerpoint/2010/main" val="394037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ru-RU" smtClean="0"/>
              <a:t>Данные проектирования (Д1)</a:t>
            </a:r>
          </a:p>
        </p:txBody>
      </p:sp>
      <p:pic>
        <p:nvPicPr>
          <p:cNvPr id="48131" name="Picture 4" descr="д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44000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677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smtClean="0"/>
              <a:t>Данные проектирования</a:t>
            </a:r>
            <a:endParaRPr lang="en-US" smtClean="0"/>
          </a:p>
        </p:txBody>
      </p:sp>
      <p:pic>
        <p:nvPicPr>
          <p:cNvPr id="49155" name="Picture 3" descr="д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7588"/>
            <a:ext cx="9144000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888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5288" y="0"/>
            <a:ext cx="8229600" cy="981075"/>
          </a:xfrm>
        </p:spPr>
        <p:txBody>
          <a:bodyPr/>
          <a:lstStyle/>
          <a:p>
            <a:pPr eaLnBrk="1" hangingPunct="1">
              <a:defRPr/>
            </a:pPr>
            <a:r>
              <a:rPr lang="ru-RU" smtClean="0"/>
              <a:t>Внесение изменений в КД</a:t>
            </a:r>
          </a:p>
        </p:txBody>
      </p:sp>
      <p:sp>
        <p:nvSpPr>
          <p:cNvPr id="4833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68413"/>
            <a:ext cx="8229600" cy="485775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ru-RU" sz="2000" b="1" dirty="0" smtClean="0"/>
              <a:t>В </a:t>
            </a:r>
            <a:r>
              <a:rPr lang="ru-RU" sz="2000" dirty="0" smtClean="0"/>
              <a:t> </a:t>
            </a:r>
            <a:r>
              <a:rPr lang="ru-RU" sz="2000" b="1" dirty="0" smtClean="0">
                <a:solidFill>
                  <a:srgbClr val="FF0000"/>
                </a:solidFill>
                <a:latin typeface="Arial" charset="0"/>
              </a:rPr>
              <a:t>Извещении об изменении</a:t>
            </a:r>
            <a:r>
              <a:rPr lang="ru-RU" sz="2000" dirty="0" smtClean="0"/>
              <a:t> </a:t>
            </a:r>
            <a:r>
              <a:rPr lang="ru-RU" sz="2000" b="1" dirty="0" smtClean="0"/>
              <a:t>указывается:</a:t>
            </a:r>
          </a:p>
          <a:p>
            <a:pPr eaLnBrk="1" hangingPunct="1">
              <a:defRPr/>
            </a:pPr>
            <a:r>
              <a:rPr lang="ru-RU" sz="2000" b="1" dirty="0" smtClean="0"/>
              <a:t>Причина изменения</a:t>
            </a:r>
          </a:p>
          <a:p>
            <a:pPr eaLnBrk="1" hangingPunct="1">
              <a:defRPr/>
            </a:pPr>
            <a:r>
              <a:rPr lang="ru-RU" sz="2000" b="1" dirty="0" smtClean="0"/>
              <a:t>Суть изменения</a:t>
            </a:r>
          </a:p>
          <a:p>
            <a:pPr eaLnBrk="1" hangingPunct="1">
              <a:defRPr/>
            </a:pPr>
            <a:r>
              <a:rPr lang="ru-RU" sz="2000" b="1" dirty="0" smtClean="0"/>
              <a:t>Какие документы оно затрагивает</a:t>
            </a:r>
          </a:p>
          <a:p>
            <a:pPr eaLnBrk="1" hangingPunct="1">
              <a:defRPr/>
            </a:pPr>
            <a:r>
              <a:rPr lang="ru-RU" sz="2000" b="1" dirty="0" smtClean="0"/>
              <a:t>С какого момента оно вводится</a:t>
            </a:r>
          </a:p>
          <a:p>
            <a:pPr eaLnBrk="1" hangingPunct="1">
              <a:defRPr/>
            </a:pPr>
            <a:r>
              <a:rPr lang="ru-RU" sz="2000" b="1" dirty="0" smtClean="0"/>
              <a:t>Что делать с заделом.</a:t>
            </a:r>
          </a:p>
        </p:txBody>
      </p:sp>
    </p:spTree>
    <p:extLst>
      <p:ext uri="{BB962C8B-B14F-4D97-AF65-F5344CB8AC3E}">
        <p14:creationId xmlns:p14="http://schemas.microsoft.com/office/powerpoint/2010/main" val="4119418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pPr marL="0" indent="0" algn="ctr" eaLnBrk="1" hangingPunct="1">
              <a:buNone/>
              <a:defRPr/>
            </a:pPr>
            <a:r>
              <a:rPr lang="ru-RU" dirty="0" smtClean="0"/>
              <a:t>Извещение </a:t>
            </a:r>
            <a:r>
              <a:rPr lang="ru-RU" dirty="0" smtClean="0"/>
              <a:t>об изменении</a:t>
            </a:r>
          </a:p>
        </p:txBody>
      </p:sp>
      <p:pic>
        <p:nvPicPr>
          <p:cNvPr id="52227" name="Picture 4" descr="и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001085" cy="587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736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>
              <a:defRPr/>
            </a:pPr>
            <a:r>
              <a:rPr lang="ru-RU" smtClean="0"/>
              <a:t>Извещение об изменении</a:t>
            </a:r>
            <a:endParaRPr lang="en-US" smtClean="0"/>
          </a:p>
        </p:txBody>
      </p:sp>
      <p:pic>
        <p:nvPicPr>
          <p:cNvPr id="53251" name="Picture 3" descr="и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53903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6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1" y="45062"/>
            <a:ext cx="8640961" cy="981562"/>
          </a:xfrm>
        </p:spPr>
        <p:txBody>
          <a:bodyPr/>
          <a:lstStyle/>
          <a:p>
            <a:pPr algn="ctr"/>
            <a:r>
              <a:rPr lang="ru-RU" sz="3600" dirty="0" smtClean="0"/>
              <a:t>Состав КД на мультиплексор МД2</a:t>
            </a:r>
            <a:endParaRPr lang="ru-RU" sz="36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62431" y="802331"/>
            <a:ext cx="3373465" cy="3414358"/>
          </a:xfrm>
          <a:prstGeom prst="rect">
            <a:avLst/>
          </a:prstGeom>
          <a:solidFill>
            <a:srgbClr val="0070C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t" anchorCtr="0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algn="ctr" eaLnBrk="1" hangingPunct="1"/>
            <a:r>
              <a:rPr lang="ru-RU" altLang="ru-RU" b="1" dirty="0" smtClean="0">
                <a:solidFill>
                  <a:schemeClr val="bg1"/>
                </a:solidFill>
              </a:rPr>
              <a:t>Спецификация на блок</a:t>
            </a:r>
            <a:endParaRPr lang="ru-RU" altLang="ru-RU" b="1" dirty="0">
              <a:solidFill>
                <a:schemeClr val="bg1"/>
              </a:solidFill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619059" y="2888065"/>
            <a:ext cx="2301875" cy="209323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algn="ctr" eaLnBrk="1" hangingPunct="1"/>
            <a:r>
              <a:rPr lang="ru-RU" altLang="ru-RU" sz="1400" b="1" dirty="0" smtClean="0"/>
              <a:t>Чертеж «Корпус»</a:t>
            </a:r>
            <a:endParaRPr lang="ru-RU" altLang="ru-RU" sz="1400" b="1" dirty="0"/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619060" y="2575966"/>
            <a:ext cx="2301875" cy="216024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>
                <a:latin typeface="Garamond" pitchFamily="18" charset="0"/>
              </a:rPr>
              <a:t>Чертеж «Крышка»</a:t>
            </a: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619060" y="1218041"/>
            <a:ext cx="2301875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Сборочный чертеж 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635084" y="1508360"/>
            <a:ext cx="2301875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Габаритный чертеж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635083" y="1786477"/>
            <a:ext cx="2301875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Технические условия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441352" y="2178876"/>
            <a:ext cx="2966567" cy="1864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Сборочная единица – Модуль МД2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619060" y="3170465"/>
            <a:ext cx="2301875" cy="216024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Чертеж «</a:t>
            </a:r>
            <a:r>
              <a:rPr lang="ru-RU" altLang="ru-RU" sz="1400" b="1" dirty="0" err="1" smtClean="0">
                <a:latin typeface="Garamond" pitchFamily="18" charset="0"/>
              </a:rPr>
              <a:t>Шильдик</a:t>
            </a:r>
            <a:r>
              <a:rPr lang="ru-RU" altLang="ru-RU" sz="1400" b="1" dirty="0" smtClean="0">
                <a:latin typeface="Garamond" pitchFamily="18" charset="0"/>
              </a:rPr>
              <a:t>»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4986464" y="842122"/>
            <a:ext cx="3815780" cy="3899736"/>
          </a:xfrm>
          <a:prstGeom prst="rect">
            <a:avLst/>
          </a:prstGeom>
          <a:solidFill>
            <a:srgbClr val="0070C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t" anchorCtr="0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algn="ctr" eaLnBrk="1" hangingPunct="1"/>
            <a:r>
              <a:rPr lang="ru-RU" altLang="ru-RU" b="1" dirty="0" err="1" smtClean="0">
                <a:solidFill>
                  <a:schemeClr val="bg1"/>
                </a:solidFill>
              </a:rPr>
              <a:t>Спецификац</a:t>
            </a:r>
            <a:r>
              <a:rPr lang="ru-RU" altLang="ru-RU" b="1" dirty="0" smtClean="0">
                <a:solidFill>
                  <a:schemeClr val="bg1"/>
                </a:solidFill>
              </a:rPr>
              <a:t> </a:t>
            </a:r>
            <a:r>
              <a:rPr lang="ru-RU" altLang="ru-RU" b="1" dirty="0" err="1" smtClean="0">
                <a:solidFill>
                  <a:schemeClr val="bg1"/>
                </a:solidFill>
              </a:rPr>
              <a:t>ия</a:t>
            </a:r>
            <a:r>
              <a:rPr lang="ru-RU" altLang="ru-RU" b="1" dirty="0" smtClean="0">
                <a:solidFill>
                  <a:schemeClr val="bg1"/>
                </a:solidFill>
              </a:rPr>
              <a:t> модуль МД2</a:t>
            </a:r>
            <a:endParaRPr lang="ru-RU" altLang="ru-RU" b="1" dirty="0">
              <a:solidFill>
                <a:schemeClr val="bg1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5102762" y="1208767"/>
            <a:ext cx="3625787" cy="2252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Сборочный чертеж модуля (СБ) 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5104799" y="1500790"/>
            <a:ext cx="3623750" cy="2686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tIns="36000" anchor="t" anchorCtr="0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Схема электрическая Принципиальная (Э3)</a:t>
            </a:r>
          </a:p>
          <a:p>
            <a:pPr algn="ctr"/>
            <a:r>
              <a:rPr lang="ru-RU" altLang="ru-RU" sz="1400" b="1" dirty="0" smtClean="0">
                <a:latin typeface="Garamond" pitchFamily="18" charset="0"/>
              </a:rPr>
              <a:t> </a:t>
            </a: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5104799" y="2440735"/>
            <a:ext cx="3605419" cy="2432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Инструкция по программированию (И5)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5102762" y="1829430"/>
            <a:ext cx="3623750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Перечень элементов (ПЭ3)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5104799" y="2132856"/>
            <a:ext cx="3623750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Инструкция по проверке (И2)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5102762" y="2792364"/>
            <a:ext cx="3607456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Электронная Модель модуля МД2 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619058" y="3538889"/>
            <a:ext cx="2301875" cy="216024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Комплект «Упаковка»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619058" y="3856327"/>
            <a:ext cx="2255343" cy="24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36000" anchor="t" anchorCtr="0"/>
          <a:lstStyle/>
          <a:p>
            <a:pPr algn="ctr"/>
            <a:r>
              <a:rPr lang="ru-RU" altLang="ru-RU" sz="1400" b="1" dirty="0" smtClean="0">
                <a:solidFill>
                  <a:schemeClr val="bg1"/>
                </a:solidFill>
                <a:latin typeface="Garamond" pitchFamily="18" charset="0"/>
              </a:rPr>
              <a:t>Винты, гайки, втулки</a:t>
            </a: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5102762" y="3099088"/>
            <a:ext cx="3607456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Программа «прошивки» 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5102762" y="3427298"/>
            <a:ext cx="3607456" cy="193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Сборочная единица – Плата печатная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5104799" y="3685369"/>
            <a:ext cx="3605419" cy="216024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>
                <a:latin typeface="Garamond" pitchFamily="18" charset="0"/>
              </a:rPr>
              <a:t>Чертеж </a:t>
            </a:r>
            <a:r>
              <a:rPr lang="ru-RU" altLang="ru-RU" sz="1400" b="1" dirty="0" smtClean="0">
                <a:latin typeface="Garamond" pitchFamily="18" charset="0"/>
              </a:rPr>
              <a:t>«Радиатор»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5102762" y="4038730"/>
            <a:ext cx="3607456" cy="216024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>
                <a:latin typeface="Garamond" pitchFamily="18" charset="0"/>
              </a:rPr>
              <a:t>Чертеж </a:t>
            </a:r>
            <a:r>
              <a:rPr lang="ru-RU" altLang="ru-RU" sz="1400" b="1" dirty="0" smtClean="0">
                <a:latin typeface="Garamond" pitchFamily="18" charset="0"/>
              </a:rPr>
              <a:t>«Наклейка»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 flipH="1">
            <a:off x="3652828" y="3556927"/>
            <a:ext cx="1505976" cy="819921"/>
          </a:xfrm>
          <a:prstGeom prst="line">
            <a:avLst/>
          </a:prstGeom>
          <a:noFill/>
          <a:ln w="114300">
            <a:solidFill>
              <a:srgbClr val="FF66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262431" y="4301163"/>
            <a:ext cx="3390397" cy="2296189"/>
          </a:xfrm>
          <a:prstGeom prst="rect">
            <a:avLst/>
          </a:prstGeom>
          <a:solidFill>
            <a:srgbClr val="0070C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t" anchorCtr="0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algn="ctr" eaLnBrk="1" hangingPunct="1"/>
            <a:r>
              <a:rPr lang="ru-RU" altLang="ru-RU" b="1" dirty="0" smtClean="0">
                <a:solidFill>
                  <a:schemeClr val="bg1"/>
                </a:solidFill>
              </a:rPr>
              <a:t>Спецификация печатную плату</a:t>
            </a:r>
            <a:endParaRPr lang="ru-RU" altLang="ru-RU" b="1" dirty="0">
              <a:solidFill>
                <a:schemeClr val="bg1"/>
              </a:solidFill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5102762" y="4235063"/>
            <a:ext cx="3540004" cy="537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36000" anchor="t" anchorCtr="0"/>
          <a:lstStyle/>
          <a:p>
            <a:r>
              <a:rPr lang="ru-RU" altLang="ru-RU" sz="1400" b="1" dirty="0" smtClean="0">
                <a:solidFill>
                  <a:schemeClr val="bg1"/>
                </a:solidFill>
                <a:latin typeface="Garamond" pitchFamily="18" charset="0"/>
              </a:rPr>
              <a:t>Стандартные и прочие элементы,</a:t>
            </a:r>
          </a:p>
          <a:p>
            <a:r>
              <a:rPr lang="ru-RU" altLang="ru-RU" sz="1400" b="1" dirty="0" smtClean="0">
                <a:solidFill>
                  <a:schemeClr val="bg1"/>
                </a:solidFill>
                <a:latin typeface="Garamond" pitchFamily="18" charset="0"/>
              </a:rPr>
              <a:t>Материалы.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619058" y="5449257"/>
            <a:ext cx="2815721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Данные проектирования (Д5) 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608194" y="5085184"/>
            <a:ext cx="2811279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Сборочный чертеж платы 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608194" y="5793280"/>
            <a:ext cx="2811279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Ведомость носителей данных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913051" y="6117316"/>
            <a:ext cx="2255343" cy="24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36000" anchor="t" anchorCtr="0"/>
          <a:lstStyle/>
          <a:p>
            <a:pPr algn="ctr"/>
            <a:r>
              <a:rPr lang="ru-RU" altLang="ru-RU" sz="1400" b="1" dirty="0" smtClean="0">
                <a:solidFill>
                  <a:schemeClr val="bg1"/>
                </a:solidFill>
                <a:latin typeface="Garamond" pitchFamily="18" charset="0"/>
              </a:rPr>
              <a:t>Материалы</a:t>
            </a:r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 flipV="1">
            <a:off x="3455491" y="5100253"/>
            <a:ext cx="1425255" cy="427697"/>
          </a:xfrm>
          <a:prstGeom prst="line">
            <a:avLst/>
          </a:prstGeom>
          <a:noFill/>
          <a:ln w="114300">
            <a:solidFill>
              <a:srgbClr val="FF66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" name="Line 23"/>
          <p:cNvSpPr>
            <a:spLocks noChangeShapeType="1"/>
          </p:cNvSpPr>
          <p:nvPr/>
        </p:nvSpPr>
        <p:spPr bwMode="auto">
          <a:xfrm>
            <a:off x="3475397" y="5612367"/>
            <a:ext cx="1405349" cy="288925"/>
          </a:xfrm>
          <a:prstGeom prst="line">
            <a:avLst/>
          </a:prstGeom>
          <a:noFill/>
          <a:ln w="114300">
            <a:solidFill>
              <a:srgbClr val="FF66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 flipV="1">
            <a:off x="3475396" y="980727"/>
            <a:ext cx="1888691" cy="1291359"/>
          </a:xfrm>
          <a:prstGeom prst="line">
            <a:avLst/>
          </a:prstGeom>
          <a:noFill/>
          <a:ln w="114300">
            <a:solidFill>
              <a:srgbClr val="FF66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4998600" y="4992241"/>
            <a:ext cx="3605419" cy="21602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 smtClean="0">
                <a:latin typeface="Garamond" pitchFamily="18" charset="0"/>
              </a:rPr>
              <a:t>Программы сверловки</a:t>
            </a:r>
            <a:endParaRPr lang="ru-RU" altLang="ru-RU" sz="1400" b="1" dirty="0">
              <a:latin typeface="Garamond" pitchFamily="18" charset="0"/>
            </a:endParaRPr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4998599" y="5794421"/>
            <a:ext cx="3605419" cy="21602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>
                <a:latin typeface="Garamond" pitchFamily="18" charset="0"/>
              </a:rPr>
              <a:t>Программы установки элементов</a:t>
            </a:r>
          </a:p>
        </p:txBody>
      </p:sp>
      <p:sp>
        <p:nvSpPr>
          <p:cNvPr id="59" name="Line 23"/>
          <p:cNvSpPr>
            <a:spLocks noChangeShapeType="1"/>
          </p:cNvSpPr>
          <p:nvPr/>
        </p:nvSpPr>
        <p:spPr bwMode="auto">
          <a:xfrm flipV="1">
            <a:off x="3475397" y="5501522"/>
            <a:ext cx="1476786" cy="41275"/>
          </a:xfrm>
          <a:prstGeom prst="line">
            <a:avLst/>
          </a:prstGeom>
          <a:noFill/>
          <a:ln w="114300">
            <a:solidFill>
              <a:srgbClr val="FF66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4998600" y="5384908"/>
            <a:ext cx="3605419" cy="21602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altLang="ru-RU" sz="1400" b="1" dirty="0">
                <a:latin typeface="Garamond" pitchFamily="18" charset="0"/>
              </a:rPr>
              <a:t>Программы изготовления фотошаблонов</a:t>
            </a:r>
          </a:p>
        </p:txBody>
      </p:sp>
    </p:spTree>
    <p:extLst>
      <p:ext uri="{BB962C8B-B14F-4D97-AF65-F5344CB8AC3E}">
        <p14:creationId xmlns:p14="http://schemas.microsoft.com/office/powerpoint/2010/main" val="408556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9" grpId="0" animBg="1"/>
      <p:bldP spid="23" grpId="0" animBg="1"/>
      <p:bldP spid="50" grpId="0" animBg="1"/>
      <p:bldP spid="51" grpId="0"/>
      <p:bldP spid="52" grpId="0" animBg="1"/>
      <p:bldP spid="53" grpId="0" animBg="1"/>
      <p:bldP spid="54" grpId="0" animBg="1"/>
      <p:bldP spid="56" grpId="0"/>
      <p:bldP spid="22" grpId="0" animBg="1"/>
      <p:bldP spid="21" grpId="0" animBg="1"/>
      <p:bldP spid="20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992888" cy="1143000"/>
          </a:xfrm>
        </p:spPr>
        <p:txBody>
          <a:bodyPr/>
          <a:lstStyle/>
          <a:p>
            <a:pPr algn="ctr"/>
            <a:r>
              <a:rPr lang="ru-RU" sz="3600" dirty="0" smtClean="0"/>
              <a:t>Обозначения документов</a:t>
            </a:r>
            <a:endParaRPr lang="ru-RU" sz="3600" dirty="0"/>
          </a:p>
        </p:txBody>
      </p:sp>
      <p:sp>
        <p:nvSpPr>
          <p:cNvPr id="4" name="Rectangle 4"/>
          <p:cNvSpPr>
            <a:spLocks noRot="1" noChangeArrowheads="1"/>
          </p:cNvSpPr>
          <p:nvPr/>
        </p:nvSpPr>
        <p:spPr bwMode="auto">
          <a:xfrm>
            <a:off x="251520" y="1988840"/>
            <a:ext cx="6551613" cy="12239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/>
          <a:lstStyle>
            <a:lvl1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defRPr>
            </a:lvl1pPr>
            <a:lvl2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defRPr>
            </a:lvl2pPr>
            <a:lvl3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defRPr>
            </a:lvl3pPr>
            <a:lvl4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defRPr>
            </a:lvl4pPr>
            <a:lvl5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defRPr>
            </a:lvl9pPr>
          </a:lstStyle>
          <a:p>
            <a:r>
              <a:rPr lang="ru-RU" altLang="ru-RU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АБВГ.758725.009 СБ</a:t>
            </a:r>
            <a:endParaRPr lang="ru-RU" altLang="ru-RU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773929" y="975891"/>
            <a:ext cx="5526264" cy="874500"/>
          </a:xfrm>
          <a:prstGeom prst="wedgeRoundRectCallout">
            <a:avLst>
              <a:gd name="adj1" fmla="val 5117"/>
              <a:gd name="adj2" fmla="val 78498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ru-RU" altLang="ru-RU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Класс изделия (6 цифр) выбирается </a:t>
            </a:r>
            <a:r>
              <a:rPr lang="ru-RU" altLang="ru-RU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по </a:t>
            </a:r>
            <a:r>
              <a:rPr lang="ru-RU" altLang="ru-RU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общероссийскому классификатору изделий</a:t>
            </a:r>
            <a:endParaRPr lang="ru-RU" altLang="ru-RU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626420" y="2204740"/>
            <a:ext cx="1728788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355208" y="2944357"/>
            <a:ext cx="863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611560" y="2925465"/>
            <a:ext cx="158432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296975" y="3609826"/>
            <a:ext cx="2546834" cy="1150938"/>
          </a:xfrm>
          <a:prstGeom prst="wedgeRoundRectCallout">
            <a:avLst>
              <a:gd name="adj1" fmla="val -14410"/>
              <a:gd name="adj2" fmla="val -100925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ru-RU" altLang="ru-RU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Код предприятия разработчика документации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312107" y="5187646"/>
            <a:ext cx="3611821" cy="1150937"/>
          </a:xfrm>
          <a:prstGeom prst="wedgeRoundRectCallout">
            <a:avLst>
              <a:gd name="adj1" fmla="val 75496"/>
              <a:gd name="adj2" fmla="val -234852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ru-RU" altLang="ru-RU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Порядковый номер разработки в данном классе на данном предприятии</a:t>
            </a: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4139952" y="3428702"/>
            <a:ext cx="4824536" cy="3096642"/>
          </a:xfrm>
          <a:prstGeom prst="wedgeRoundRectCallout">
            <a:avLst>
              <a:gd name="adj1" fmla="val 917"/>
              <a:gd name="adj2" fmla="val -7564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lIns="54000" tIns="36000" rIns="54000" bIns="36000"/>
          <a:lstStyle/>
          <a:p>
            <a:r>
              <a:rPr lang="ru-RU" altLang="ru-RU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     Код документа (ГОСТ 2.102-2013)</a:t>
            </a:r>
          </a:p>
          <a:p>
            <a:r>
              <a:rPr lang="ru-RU" altLang="ru-RU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СБ – Сборочный чертеж</a:t>
            </a:r>
          </a:p>
          <a:p>
            <a:r>
              <a:rPr lang="ru-RU" altLang="ru-RU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ВП – Ведомость покупных </a:t>
            </a:r>
            <a:r>
              <a:rPr lang="ru-RU" altLang="ru-RU" sz="1600" b="1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изденлий</a:t>
            </a:r>
            <a:endParaRPr lang="ru-RU" altLang="ru-RU" sz="1600" b="1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ru-RU" altLang="ru-RU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ГЧ – Габаритный чертеж</a:t>
            </a:r>
          </a:p>
          <a:p>
            <a:r>
              <a:rPr lang="ru-RU" altLang="ru-RU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Э3 – схема электрическая принципиальная</a:t>
            </a:r>
          </a:p>
          <a:p>
            <a:r>
              <a:rPr lang="ru-RU" altLang="ru-RU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ПЭ3 – </a:t>
            </a:r>
            <a:r>
              <a:rPr lang="ru-RU" altLang="ru-RU" sz="1600" b="1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тПеречень</a:t>
            </a:r>
            <a:r>
              <a:rPr lang="ru-RU" altLang="ru-RU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элементов к Э3</a:t>
            </a:r>
          </a:p>
          <a:p>
            <a:r>
              <a:rPr lang="ru-RU" altLang="ru-RU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ТБ – Таблица</a:t>
            </a:r>
          </a:p>
          <a:p>
            <a:r>
              <a:rPr lang="ru-RU" altLang="ru-RU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. . . </a:t>
            </a:r>
          </a:p>
          <a:p>
            <a:r>
              <a:rPr lang="ru-RU" altLang="ru-RU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ВДЭ –Ведомость электронных документов</a:t>
            </a:r>
          </a:p>
          <a:p>
            <a:r>
              <a:rPr lang="ru-RU" altLang="ru-RU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ЭСБ – Электронная модель сборочной        .           единицы</a:t>
            </a:r>
          </a:p>
          <a:p>
            <a:endParaRPr lang="ru-RU" altLang="ru-RU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5508104" y="2958280"/>
            <a:ext cx="863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30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Классификация печатных плат</a:t>
            </a:r>
            <a:endParaRPr lang="ru-RU" sz="3600" dirty="0"/>
          </a:p>
        </p:txBody>
      </p:sp>
      <p:graphicFrame>
        <p:nvGraphicFramePr>
          <p:cNvPr id="5" name="Group 12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6063525"/>
              </p:ext>
            </p:extLst>
          </p:nvPr>
        </p:nvGraphicFramePr>
        <p:xfrm>
          <a:off x="119423" y="832335"/>
          <a:ext cx="8860526" cy="396240"/>
        </p:xfrm>
        <a:graphic>
          <a:graphicData uri="http://schemas.openxmlformats.org/drawingml/2006/table">
            <a:tbl>
              <a:tblPr/>
              <a:tblGrid>
                <a:gridCol w="2484918">
                  <a:extLst>
                    <a:ext uri="{9D8B030D-6E8A-4147-A177-3AD203B41FA5}">
                      <a16:colId xmlns:a16="http://schemas.microsoft.com/office/drawing/2014/main" xmlns="" val="3556276917"/>
                    </a:ext>
                  </a:extLst>
                </a:gridCol>
                <a:gridCol w="6375608">
                  <a:extLst>
                    <a:ext uri="{9D8B030D-6E8A-4147-A177-3AD203B41FA5}">
                      <a16:colId xmlns:a16="http://schemas.microsoft.com/office/drawing/2014/main" xmlns="" val="2403449568"/>
                    </a:ext>
                  </a:extLst>
                </a:gridCol>
              </a:tblGrid>
              <a:tr h="36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Группа 7587хх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Платы печатные на жестком основании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2792501"/>
                  </a:ext>
                </a:extLst>
              </a:tr>
            </a:tbl>
          </a:graphicData>
        </a:graphic>
      </p:graphicFrame>
      <p:graphicFrame>
        <p:nvGraphicFramePr>
          <p:cNvPr id="7" name="Group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222067"/>
              </p:ext>
            </p:extLst>
          </p:nvPr>
        </p:nvGraphicFramePr>
        <p:xfrm>
          <a:off x="119423" y="1194246"/>
          <a:ext cx="8860526" cy="2538958"/>
        </p:xfrm>
        <a:graphic>
          <a:graphicData uri="http://schemas.openxmlformats.org/drawingml/2006/table">
            <a:tbl>
              <a:tblPr/>
              <a:tblGrid>
                <a:gridCol w="879354">
                  <a:extLst>
                    <a:ext uri="{9D8B030D-6E8A-4147-A177-3AD203B41FA5}">
                      <a16:colId xmlns:a16="http://schemas.microsoft.com/office/drawing/2014/main" xmlns="" val="3733611297"/>
                    </a:ext>
                  </a:extLst>
                </a:gridCol>
                <a:gridCol w="7981172">
                  <a:extLst>
                    <a:ext uri="{9D8B030D-6E8A-4147-A177-3AD203B41FA5}">
                      <a16:colId xmlns:a16="http://schemas.microsoft.com/office/drawing/2014/main" xmlns="" val="1177189423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75871х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Односторонние ПП с прямолинейным контуром с печатными проводниками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5055211"/>
                  </a:ext>
                </a:extLst>
              </a:tr>
              <a:tr h="36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75872х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Двусторонние ПП с прямолинейным контуром с печатными проводниками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7145796"/>
                  </a:ext>
                </a:extLst>
              </a:tr>
              <a:tr h="36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75873х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Односторонние ПП с прямолинейным контуром с печатной схемой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3161536"/>
                  </a:ext>
                </a:extLst>
              </a:tr>
              <a:tr h="36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75874х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Двусторонние ПП с прямолинейным контуром с печатной схемой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485222"/>
                  </a:ext>
                </a:extLst>
              </a:tr>
              <a:tr h="36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75875х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ПП с прямолинейным контуром с печатными элементами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7101083"/>
                  </a:ext>
                </a:extLst>
              </a:tr>
              <a:tr h="666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75876х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ПП с непрямолинейным контуром с печатными проводниками и элементами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7920354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26438"/>
              </p:ext>
            </p:extLst>
          </p:nvPr>
        </p:nvGraphicFramePr>
        <p:xfrm>
          <a:off x="997677" y="3748380"/>
          <a:ext cx="3819842" cy="292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7356">
                  <a:extLst>
                    <a:ext uri="{9D8B030D-6E8A-4147-A177-3AD203B41FA5}">
                      <a16:colId xmlns:a16="http://schemas.microsoft.com/office/drawing/2014/main" xmlns="" val="271778156"/>
                    </a:ext>
                  </a:extLst>
                </a:gridCol>
                <a:gridCol w="3292486">
                  <a:extLst>
                    <a:ext uri="{9D8B030D-6E8A-4147-A177-3AD203B41FA5}">
                      <a16:colId xmlns:a16="http://schemas.microsoft.com/office/drawing/2014/main" xmlns="" val="129580155"/>
                    </a:ext>
                  </a:extLst>
                </a:gridCol>
              </a:tblGrid>
              <a:tr h="351846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Х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Меньший габарит платы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7200632"/>
                  </a:ext>
                </a:extLst>
              </a:tr>
              <a:tr h="35673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До 20 мм включительно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5977648"/>
                  </a:ext>
                </a:extLst>
              </a:tr>
              <a:tr h="35673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20 до 30 мм вкл.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4618916"/>
                  </a:ext>
                </a:extLst>
              </a:tr>
              <a:tr h="35673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30 до 50 мм вкл.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214682"/>
                  </a:ext>
                </a:extLst>
              </a:tr>
              <a:tr h="35673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50 до 80 мм вкл.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668649"/>
                  </a:ext>
                </a:extLst>
              </a:tr>
              <a:tr h="35673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80 до 125 мм вкл.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9761430"/>
                  </a:ext>
                </a:extLst>
              </a:tr>
              <a:tr h="35673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125 до 200 мм вкл.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2174928"/>
                  </a:ext>
                </a:extLst>
              </a:tr>
              <a:tr h="35673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200 мм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8018319"/>
                  </a:ext>
                </a:extLst>
              </a:tr>
            </a:tbl>
          </a:graphicData>
        </a:graphic>
      </p:graphicFrame>
      <p:sp>
        <p:nvSpPr>
          <p:cNvPr id="12" name="Стрелка вверх 11"/>
          <p:cNvSpPr/>
          <p:nvPr/>
        </p:nvSpPr>
        <p:spPr>
          <a:xfrm rot="19968607">
            <a:off x="817657" y="3332219"/>
            <a:ext cx="360040" cy="5274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868144" y="4653136"/>
            <a:ext cx="2808312" cy="11521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5580112" y="4653136"/>
            <a:ext cx="0" cy="1152128"/>
          </a:xfrm>
          <a:prstGeom prst="straightConnector1">
            <a:avLst/>
          </a:prstGeom>
          <a:ln w="19050">
            <a:solidFill>
              <a:srgbClr val="00206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5436096" y="4653136"/>
            <a:ext cx="43204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5436096" y="5805264"/>
            <a:ext cx="43204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20072" y="4998368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F0000"/>
                </a:solidFill>
              </a:rPr>
              <a:t>Х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86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Классификация печатных плат</a:t>
            </a:r>
            <a:endParaRPr lang="ru-RU" sz="3600" dirty="0"/>
          </a:p>
        </p:txBody>
      </p:sp>
      <p:graphicFrame>
        <p:nvGraphicFramePr>
          <p:cNvPr id="7" name="Group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237682"/>
              </p:ext>
            </p:extLst>
          </p:nvPr>
        </p:nvGraphicFramePr>
        <p:xfrm>
          <a:off x="104088" y="1263718"/>
          <a:ext cx="8860526" cy="1885092"/>
        </p:xfrm>
        <a:graphic>
          <a:graphicData uri="http://schemas.openxmlformats.org/drawingml/2006/table">
            <a:tbl>
              <a:tblPr/>
              <a:tblGrid>
                <a:gridCol w="879354">
                  <a:extLst>
                    <a:ext uri="{9D8B030D-6E8A-4147-A177-3AD203B41FA5}">
                      <a16:colId xmlns:a16="http://schemas.microsoft.com/office/drawing/2014/main" xmlns="" val="3733611297"/>
                    </a:ext>
                  </a:extLst>
                </a:gridCol>
                <a:gridCol w="7981172">
                  <a:extLst>
                    <a:ext uri="{9D8B030D-6E8A-4147-A177-3AD203B41FA5}">
                      <a16:colId xmlns:a16="http://schemas.microsoft.com/office/drawing/2014/main" xmlns="" val="1177189423"/>
                    </a:ext>
                  </a:extLst>
                </a:gridCol>
              </a:tblGrid>
              <a:tr h="6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68725х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ru-RU" alt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Платы печатные многослойные до 5 слоев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5055211"/>
                  </a:ext>
                </a:extLst>
              </a:tr>
              <a:tr h="471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68726х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Платы печатные многослойные свыше 5 слоев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7145796"/>
                  </a:ext>
                </a:extLst>
              </a:tr>
              <a:tr h="33670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3161536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583343"/>
              </p:ext>
            </p:extLst>
          </p:nvPr>
        </p:nvGraphicFramePr>
        <p:xfrm>
          <a:off x="264141" y="3301051"/>
          <a:ext cx="3819842" cy="2961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7356">
                  <a:extLst>
                    <a:ext uri="{9D8B030D-6E8A-4147-A177-3AD203B41FA5}">
                      <a16:colId xmlns:a16="http://schemas.microsoft.com/office/drawing/2014/main" xmlns="" val="271778156"/>
                    </a:ext>
                  </a:extLst>
                </a:gridCol>
                <a:gridCol w="3292486">
                  <a:extLst>
                    <a:ext uri="{9D8B030D-6E8A-4147-A177-3AD203B41FA5}">
                      <a16:colId xmlns:a16="http://schemas.microsoft.com/office/drawing/2014/main" xmlns="" val="129580155"/>
                    </a:ext>
                  </a:extLst>
                </a:gridCol>
              </a:tblGrid>
              <a:tr h="1297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Х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Меньший габарит платы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720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До 20 мм включительно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597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20 до 50 мм вкл.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461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50 до 125 мм вкл.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21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125 до 200 мм вкл.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66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80 до 125 мм вкл.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976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200 до 400 мм вкл.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217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Свыше 400 мм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8018319"/>
                  </a:ext>
                </a:extLst>
              </a:tr>
            </a:tbl>
          </a:graphicData>
        </a:graphic>
      </p:graphicFrame>
      <p:sp>
        <p:nvSpPr>
          <p:cNvPr id="12" name="Стрелка вверх 11"/>
          <p:cNvSpPr/>
          <p:nvPr/>
        </p:nvSpPr>
        <p:spPr>
          <a:xfrm rot="1484765">
            <a:off x="489395" y="2722491"/>
            <a:ext cx="360040" cy="5274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868144" y="4653136"/>
            <a:ext cx="2808312" cy="11521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5580112" y="4653136"/>
            <a:ext cx="0" cy="1152128"/>
          </a:xfrm>
          <a:prstGeom prst="straightConnector1">
            <a:avLst/>
          </a:prstGeom>
          <a:ln w="19050">
            <a:solidFill>
              <a:srgbClr val="00206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5436096" y="4653136"/>
            <a:ext cx="43204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5436096" y="5805264"/>
            <a:ext cx="43204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20072" y="4998368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F0000"/>
                </a:solidFill>
              </a:rPr>
              <a:t>Х</a:t>
            </a:r>
            <a:endParaRPr lang="ru-RU" sz="2400" dirty="0">
              <a:solidFill>
                <a:srgbClr val="FF0000"/>
              </a:solidFill>
            </a:endParaRPr>
          </a:p>
        </p:txBody>
      </p:sp>
      <p:graphicFrame>
        <p:nvGraphicFramePr>
          <p:cNvPr id="5" name="Group 12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30069707"/>
              </p:ext>
            </p:extLst>
          </p:nvPr>
        </p:nvGraphicFramePr>
        <p:xfrm>
          <a:off x="104088" y="1124703"/>
          <a:ext cx="8860526" cy="396240"/>
        </p:xfrm>
        <a:graphic>
          <a:graphicData uri="http://schemas.openxmlformats.org/drawingml/2006/table">
            <a:tbl>
              <a:tblPr/>
              <a:tblGrid>
                <a:gridCol w="2484918">
                  <a:extLst>
                    <a:ext uri="{9D8B030D-6E8A-4147-A177-3AD203B41FA5}">
                      <a16:colId xmlns:a16="http://schemas.microsoft.com/office/drawing/2014/main" xmlns="" val="3556276917"/>
                    </a:ext>
                  </a:extLst>
                </a:gridCol>
                <a:gridCol w="6375608">
                  <a:extLst>
                    <a:ext uri="{9D8B030D-6E8A-4147-A177-3AD203B41FA5}">
                      <a16:colId xmlns:a16="http://schemas.microsoft.com/office/drawing/2014/main" xmlns="" val="2403449568"/>
                    </a:ext>
                  </a:extLst>
                </a:gridCol>
              </a:tblGrid>
              <a:tr h="1715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Группа   6872хх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Платы печатные многослойные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279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9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8064896" cy="1143000"/>
          </a:xfrm>
        </p:spPr>
        <p:txBody>
          <a:bodyPr/>
          <a:lstStyle/>
          <a:p>
            <a:pPr algn="ctr"/>
            <a:r>
              <a:rPr lang="ru-RU" sz="3600" dirty="0" smtClean="0"/>
              <a:t>Классификация печатных плат</a:t>
            </a:r>
            <a:endParaRPr lang="ru-RU" sz="36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51520" y="1556792"/>
            <a:ext cx="4680520" cy="4752528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2">
              <a:lnSpc>
                <a:spcPct val="90000"/>
              </a:lnSpc>
            </a:pPr>
            <a:r>
              <a:rPr lang="ru-RU" altLang="ru-RU" sz="2200" b="1" dirty="0"/>
              <a:t>ОПП и ДПП записываются в разделе «</a:t>
            </a:r>
            <a:r>
              <a:rPr lang="ru-RU" altLang="ru-RU" sz="2200" b="1" dirty="0">
                <a:solidFill>
                  <a:srgbClr val="FF0000"/>
                </a:solidFill>
              </a:rPr>
              <a:t>Детали</a:t>
            </a:r>
            <a:r>
              <a:rPr lang="ru-RU" altLang="ru-RU" sz="2200" b="1" dirty="0"/>
              <a:t>» и их номера начинаются на 7587</a:t>
            </a:r>
            <a:r>
              <a:rPr lang="ru-RU" altLang="ru-RU" sz="2200" b="1" dirty="0" smtClean="0"/>
              <a:t>…</a:t>
            </a:r>
          </a:p>
          <a:p>
            <a:pPr marL="228600" lvl="2">
              <a:lnSpc>
                <a:spcPct val="90000"/>
              </a:lnSpc>
            </a:pPr>
            <a:endParaRPr lang="ru-RU" altLang="ru-RU" b="1" dirty="0" smtClean="0"/>
          </a:p>
          <a:p>
            <a:pPr marL="228600" lvl="2">
              <a:lnSpc>
                <a:spcPct val="90000"/>
              </a:lnSpc>
            </a:pPr>
            <a:endParaRPr lang="ru-RU" altLang="ru-RU" b="1" dirty="0"/>
          </a:p>
          <a:p>
            <a:pPr>
              <a:lnSpc>
                <a:spcPct val="90000"/>
              </a:lnSpc>
            </a:pPr>
            <a:r>
              <a:rPr lang="ru-RU" altLang="ru-RU" b="1" dirty="0" smtClean="0"/>
              <a:t>Многослойные платы записываются в разделе «</a:t>
            </a:r>
            <a:r>
              <a:rPr lang="ru-RU" altLang="ru-RU" b="1" dirty="0" smtClean="0">
                <a:solidFill>
                  <a:srgbClr val="FF0000"/>
                </a:solidFill>
              </a:rPr>
              <a:t>Сборочные единицы</a:t>
            </a:r>
            <a:r>
              <a:rPr lang="ru-RU" altLang="ru-RU" b="1" dirty="0" smtClean="0"/>
              <a:t>» и их номера начинаются на 6872…</a:t>
            </a:r>
          </a:p>
          <a:p>
            <a:pPr>
              <a:lnSpc>
                <a:spcPct val="90000"/>
              </a:lnSpc>
            </a:pPr>
            <a:endParaRPr lang="ru-RU" altLang="ru-RU" b="1" dirty="0" smtClean="0"/>
          </a:p>
          <a:p>
            <a:pPr>
              <a:lnSpc>
                <a:spcPct val="90000"/>
              </a:lnSpc>
            </a:pPr>
            <a:r>
              <a:rPr lang="ru-RU" altLang="ru-RU" b="1" dirty="0" smtClean="0"/>
              <a:t>На многослойные платы выпускается отдельная спецификация и сборочный чертеж</a:t>
            </a:r>
            <a:endParaRPr lang="ru-RU" altLang="ru-RU" b="1" dirty="0"/>
          </a:p>
        </p:txBody>
      </p:sp>
      <p:pic>
        <p:nvPicPr>
          <p:cNvPr id="7" name="Picture 11" descr="https://pvv-fandyn.ucoz.ru/Image/top-p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72566"/>
            <a:ext cx="1440160" cy="10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683568" y="2852936"/>
            <a:ext cx="756084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 descr="https://pvv-fandyn.ucoz.ru/Image/top-p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381204"/>
            <a:ext cx="1440160" cy="10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stankiexpert.ru/wp-content/uploads/2019/03/specifikaciya-sborochnogo-chertezha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94" y="3429000"/>
            <a:ext cx="912778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ankiexpert.ru/wp-content/uploads/2019/03/specifikaciya-sborochnogo-chertezha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91" y="4713064"/>
            <a:ext cx="703624" cy="9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Кольцо 7"/>
          <p:cNvSpPr/>
          <p:nvPr/>
        </p:nvSpPr>
        <p:spPr>
          <a:xfrm>
            <a:off x="7524328" y="4725144"/>
            <a:ext cx="432048" cy="432048"/>
          </a:xfrm>
          <a:prstGeom prst="donut">
            <a:avLst>
              <a:gd name="adj" fmla="val 370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5854920" y="3645024"/>
            <a:ext cx="517280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5860231" y="3717032"/>
            <a:ext cx="511969" cy="99603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7007048" y="4941168"/>
            <a:ext cx="373264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24636" y="3239884"/>
            <a:ext cx="5760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СП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06148" y="1372126"/>
            <a:ext cx="5760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Чертеж</a:t>
            </a: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76256" y="3147551"/>
            <a:ext cx="5760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СБ</a:t>
            </a: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16216" y="4528398"/>
            <a:ext cx="5760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Д2</a:t>
            </a: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09224" y="4528398"/>
            <a:ext cx="7200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568464" y="6381328"/>
            <a:ext cx="756084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682236" y="1196752"/>
            <a:ext cx="756084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2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1199</TotalTime>
  <Words>1175</Words>
  <Application>Microsoft Office PowerPoint</Application>
  <PresentationFormat>Экран (4:3)</PresentationFormat>
  <Paragraphs>279</Paragraphs>
  <Slides>44</Slides>
  <Notes>14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5" baseType="lpstr">
      <vt:lpstr>Воздушный поток</vt:lpstr>
      <vt:lpstr>Конструкторская документация на изделия содержащие печатные платы</vt:lpstr>
      <vt:lpstr>Структура КД </vt:lpstr>
      <vt:lpstr>Структура КД </vt:lpstr>
      <vt:lpstr>Пример блока с печатной платой</vt:lpstr>
      <vt:lpstr>Состав КД на мультиплексор МД2</vt:lpstr>
      <vt:lpstr>Обозначения документов</vt:lpstr>
      <vt:lpstr>Классификация печатных плат</vt:lpstr>
      <vt:lpstr>Классификация печатных плат</vt:lpstr>
      <vt:lpstr>Классификация печатных плат</vt:lpstr>
      <vt:lpstr>Чертеж детали «Плата печатная»</vt:lpstr>
      <vt:lpstr>Чертеж детали «Плата печатная»</vt:lpstr>
      <vt:lpstr>Чертеж детали «Плата печатная»</vt:lpstr>
      <vt:lpstr>Чертеж детали «Плата печатная»</vt:lpstr>
      <vt:lpstr>Чертеж детали «Плата печатная»</vt:lpstr>
      <vt:lpstr>Чертеж детали «Плата печатная»</vt:lpstr>
      <vt:lpstr>Чертеж детали «Плата печатная»</vt:lpstr>
      <vt:lpstr>Чертеж детали «Плата печатная»</vt:lpstr>
      <vt:lpstr>Чертеж детали «Плата печатная»</vt:lpstr>
      <vt:lpstr>Чертеж детали «Плата печатная»</vt:lpstr>
      <vt:lpstr>Чертеж детали «Плата печатная»</vt:lpstr>
      <vt:lpstr>Сборочный чертеж  «Плата печатная»</vt:lpstr>
      <vt:lpstr>Спецификация многослойной платы</vt:lpstr>
      <vt:lpstr>Данные проектирования</vt:lpstr>
      <vt:lpstr>Презентация PowerPoint</vt:lpstr>
      <vt:lpstr>Модуль (плата с элементами)</vt:lpstr>
      <vt:lpstr>Презентация PowerPoint</vt:lpstr>
      <vt:lpstr>Спецификация модуля</vt:lpstr>
      <vt:lpstr>Спецификация модуля</vt:lpstr>
      <vt:lpstr>Спецификация модуля</vt:lpstr>
      <vt:lpstr>Спецификация модуля</vt:lpstr>
      <vt:lpstr>Сборочный чертеж</vt:lpstr>
      <vt:lpstr>Сборочный чертеж</vt:lpstr>
      <vt:lpstr>Сборочный чертеж</vt:lpstr>
      <vt:lpstr>Электрическая схема</vt:lpstr>
      <vt:lpstr>Фрагмент схемы</vt:lpstr>
      <vt:lpstr>Электрическая схема</vt:lpstr>
      <vt:lpstr>Перечень элементов (ПЭ3)</vt:lpstr>
      <vt:lpstr>Перечень элементов (ПЭ3)</vt:lpstr>
      <vt:lpstr>Перечень элементов (ПЭ3)</vt:lpstr>
      <vt:lpstr>Данные проектирования (Д1)</vt:lpstr>
      <vt:lpstr>Данные проектирования</vt:lpstr>
      <vt:lpstr>Внесение изменений в КД</vt:lpstr>
      <vt:lpstr>Извещение об изменении</vt:lpstr>
      <vt:lpstr>Извещение об изменении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Конструкторская документация на изделия содержащие печатные платы</dc:title>
  <dc:creator>Желобаев А.Л.</dc:creator>
  <cp:lastModifiedBy>Желобаев А.Л.</cp:lastModifiedBy>
  <cp:revision>77</cp:revision>
  <dcterms:created xsi:type="dcterms:W3CDTF">2019-09-20T06:48:51Z</dcterms:created>
  <dcterms:modified xsi:type="dcterms:W3CDTF">2019-10-28T06:49:52Z</dcterms:modified>
</cp:coreProperties>
</file>